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5" r:id="rId2"/>
    <p:sldId id="299" r:id="rId3"/>
    <p:sldId id="266" r:id="rId4"/>
    <p:sldId id="262" r:id="rId5"/>
    <p:sldId id="265" r:id="rId6"/>
    <p:sldId id="308" r:id="rId7"/>
    <p:sldId id="344" r:id="rId8"/>
    <p:sldId id="305" r:id="rId9"/>
    <p:sldId id="320" r:id="rId10"/>
    <p:sldId id="321" r:id="rId11"/>
    <p:sldId id="323" r:id="rId12"/>
    <p:sldId id="324" r:id="rId13"/>
    <p:sldId id="339" r:id="rId14"/>
    <p:sldId id="327" r:id="rId15"/>
    <p:sldId id="340" r:id="rId16"/>
    <p:sldId id="315" r:id="rId17"/>
    <p:sldId id="329" r:id="rId18"/>
    <p:sldId id="341" r:id="rId19"/>
    <p:sldId id="259" r:id="rId20"/>
    <p:sldId id="260" r:id="rId21"/>
    <p:sldId id="261" r:id="rId22"/>
    <p:sldId id="342" r:id="rId23"/>
    <p:sldId id="338" r:id="rId24"/>
    <p:sldId id="337" r:id="rId25"/>
    <p:sldId id="343" r:id="rId26"/>
    <p:sldId id="311" r:id="rId27"/>
    <p:sldId id="336" r:id="rId28"/>
    <p:sldId id="304" r:id="rId29"/>
    <p:sldId id="303" r:id="rId30"/>
    <p:sldId id="302" r:id="rId31"/>
    <p:sldId id="318" r:id="rId32"/>
    <p:sldId id="317" r:id="rId33"/>
    <p:sldId id="316" r:id="rId34"/>
    <p:sldId id="31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8D8D8D"/>
    <a:srgbClr val="BBBBBB"/>
    <a:srgbClr val="F1F1F1"/>
    <a:srgbClr val="1E355F"/>
    <a:srgbClr val="FF5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7" autoAdjust="0"/>
    <p:restoredTop sz="94505"/>
  </p:normalViewPr>
  <p:slideViewPr>
    <p:cSldViewPr snapToGrid="0">
      <p:cViewPr varScale="1">
        <p:scale>
          <a:sx n="92" d="100"/>
          <a:sy n="92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0F4BD9-FF28-4DF2-A111-C596E32D1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543B52-211E-4B0B-B574-EB644AAFD3CF}">
      <dgm:prSet/>
      <dgm:spPr>
        <a:solidFill>
          <a:srgbClr val="1E355F"/>
        </a:solidFill>
      </dgm:spPr>
      <dgm:t>
        <a:bodyPr/>
        <a:lstStyle/>
        <a:p>
          <a:r>
            <a:rPr lang="en-US" altLang="ko-KR" dirty="0"/>
            <a:t>1. </a:t>
          </a:r>
          <a:r>
            <a:rPr lang="ko-KR" dirty="0"/>
            <a:t>어플을 통해 약 지급 일정을 설정</a:t>
          </a:r>
          <a:endParaRPr lang="en-US" dirty="0"/>
        </a:p>
      </dgm:t>
    </dgm:pt>
    <dgm:pt modelId="{AAE3FAD0-B9EE-487B-BEC0-B63085C38B17}" type="parTrans" cxnId="{0F13DBD7-298A-4908-9734-956EE9B20245}">
      <dgm:prSet/>
      <dgm:spPr/>
      <dgm:t>
        <a:bodyPr/>
        <a:lstStyle/>
        <a:p>
          <a:endParaRPr lang="en-US"/>
        </a:p>
      </dgm:t>
    </dgm:pt>
    <dgm:pt modelId="{BBAED6C8-8634-4668-9B9B-8E1128528F7E}" type="sibTrans" cxnId="{0F13DBD7-298A-4908-9734-956EE9B20245}">
      <dgm:prSet/>
      <dgm:spPr/>
      <dgm:t>
        <a:bodyPr/>
        <a:lstStyle/>
        <a:p>
          <a:endParaRPr lang="en-US"/>
        </a:p>
      </dgm:t>
    </dgm:pt>
    <dgm:pt modelId="{9228C7C6-1407-40BD-8A40-98B8A30350EB}">
      <dgm:prSet/>
      <dgm:spPr>
        <a:solidFill>
          <a:srgbClr val="1E355F"/>
        </a:solidFill>
      </dgm:spPr>
      <dgm:t>
        <a:bodyPr/>
        <a:lstStyle/>
        <a:p>
          <a:r>
            <a:rPr lang="en-US" altLang="ko-KR" dirty="0"/>
            <a:t>2. </a:t>
          </a:r>
          <a:r>
            <a:rPr lang="en-US" dirty="0"/>
            <a:t>Firebase </a:t>
          </a:r>
          <a:r>
            <a:rPr lang="ko-KR" dirty="0"/>
            <a:t>서버에 일정이 저장됨</a:t>
          </a:r>
          <a:r>
            <a:rPr lang="en-US" dirty="0"/>
            <a:t>.</a:t>
          </a:r>
        </a:p>
      </dgm:t>
    </dgm:pt>
    <dgm:pt modelId="{0715C58F-F3F8-427F-9BB8-753B5BF50359}" type="parTrans" cxnId="{37CEFE14-11E4-4902-B3A9-6F99DD9B1B9E}">
      <dgm:prSet/>
      <dgm:spPr/>
      <dgm:t>
        <a:bodyPr/>
        <a:lstStyle/>
        <a:p>
          <a:endParaRPr lang="en-US"/>
        </a:p>
      </dgm:t>
    </dgm:pt>
    <dgm:pt modelId="{F6F1BA52-3003-4089-98CE-E3E204F56172}" type="sibTrans" cxnId="{37CEFE14-11E4-4902-B3A9-6F99DD9B1B9E}">
      <dgm:prSet/>
      <dgm:spPr/>
      <dgm:t>
        <a:bodyPr/>
        <a:lstStyle/>
        <a:p>
          <a:endParaRPr lang="en-US"/>
        </a:p>
      </dgm:t>
    </dgm:pt>
    <dgm:pt modelId="{E340D575-01D6-42F2-8770-DB4AA7B4C83E}">
      <dgm:prSet/>
      <dgm:spPr>
        <a:solidFill>
          <a:srgbClr val="1E355F"/>
        </a:solidFill>
      </dgm:spPr>
      <dgm:t>
        <a:bodyPr/>
        <a:lstStyle/>
        <a:p>
          <a:r>
            <a:rPr lang="en-US" altLang="ko-KR" dirty="0"/>
            <a:t>3. </a:t>
          </a:r>
          <a:r>
            <a:rPr lang="en-US" dirty="0"/>
            <a:t>D1 R1 </a:t>
          </a:r>
          <a:r>
            <a:rPr lang="ko-KR" dirty="0"/>
            <a:t>보드가 와이파이 통신을 통해 서버에 업로드 된 일정을 보드에 저장</a:t>
          </a:r>
          <a:endParaRPr lang="en-US" dirty="0"/>
        </a:p>
      </dgm:t>
    </dgm:pt>
    <dgm:pt modelId="{5FCD6C7E-355B-4AD7-94D0-1278B61B1A98}" type="parTrans" cxnId="{F60E3B1E-75A8-44FC-A79C-7AA77DD926BC}">
      <dgm:prSet/>
      <dgm:spPr/>
      <dgm:t>
        <a:bodyPr/>
        <a:lstStyle/>
        <a:p>
          <a:endParaRPr lang="en-US"/>
        </a:p>
      </dgm:t>
    </dgm:pt>
    <dgm:pt modelId="{0D140FE5-E441-4727-BB00-8B070145950B}" type="sibTrans" cxnId="{F60E3B1E-75A8-44FC-A79C-7AA77DD926BC}">
      <dgm:prSet/>
      <dgm:spPr/>
      <dgm:t>
        <a:bodyPr/>
        <a:lstStyle/>
        <a:p>
          <a:endParaRPr lang="en-US"/>
        </a:p>
      </dgm:t>
    </dgm:pt>
    <dgm:pt modelId="{EDF5ED01-65F6-416A-B918-54BE157845FD}">
      <dgm:prSet/>
      <dgm:spPr>
        <a:solidFill>
          <a:srgbClr val="1E355F"/>
        </a:solidFill>
      </dgm:spPr>
      <dgm:t>
        <a:bodyPr/>
        <a:lstStyle/>
        <a:p>
          <a:r>
            <a:rPr lang="en-US" altLang="ko-KR" dirty="0"/>
            <a:t>4.</a:t>
          </a:r>
          <a:r>
            <a:rPr lang="ko-KR" altLang="en-US" dirty="0"/>
            <a:t> </a:t>
          </a:r>
          <a:r>
            <a:rPr lang="ko-KR" dirty="0"/>
            <a:t>시간이 되면 약통이 작동을 함</a:t>
          </a:r>
          <a:r>
            <a:rPr lang="en-US" dirty="0"/>
            <a:t>.</a:t>
          </a:r>
        </a:p>
      </dgm:t>
    </dgm:pt>
    <dgm:pt modelId="{EAF4ADFD-DB12-4B14-806A-1F1AC7CBE7DC}" type="parTrans" cxnId="{7BADF94D-1E4D-4F4A-B90F-E4DD116C81B1}">
      <dgm:prSet/>
      <dgm:spPr/>
      <dgm:t>
        <a:bodyPr/>
        <a:lstStyle/>
        <a:p>
          <a:endParaRPr lang="en-US"/>
        </a:p>
      </dgm:t>
    </dgm:pt>
    <dgm:pt modelId="{62BACD0A-ECBE-4DE0-A4BB-53E85CE00B93}" type="sibTrans" cxnId="{7BADF94D-1E4D-4F4A-B90F-E4DD116C81B1}">
      <dgm:prSet/>
      <dgm:spPr/>
      <dgm:t>
        <a:bodyPr/>
        <a:lstStyle/>
        <a:p>
          <a:endParaRPr lang="en-US"/>
        </a:p>
      </dgm:t>
    </dgm:pt>
    <dgm:pt modelId="{1B07BC9F-EDEC-468A-B4DA-D00E9C428444}" type="pres">
      <dgm:prSet presAssocID="{9F0F4BD9-FF28-4DF2-A111-C596E32D10E1}" presName="linear" presStyleCnt="0">
        <dgm:presLayoutVars>
          <dgm:animLvl val="lvl"/>
          <dgm:resizeHandles val="exact"/>
        </dgm:presLayoutVars>
      </dgm:prSet>
      <dgm:spPr/>
    </dgm:pt>
    <dgm:pt modelId="{84C71C5E-1A48-49D3-BFAF-AC8F8086D3C8}" type="pres">
      <dgm:prSet presAssocID="{9D543B52-211E-4B0B-B574-EB644AAFD3C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6E8D18E-0600-4E22-AB02-EDF68A7A9E78}" type="pres">
      <dgm:prSet presAssocID="{BBAED6C8-8634-4668-9B9B-8E1128528F7E}" presName="spacer" presStyleCnt="0"/>
      <dgm:spPr/>
    </dgm:pt>
    <dgm:pt modelId="{591CE0CB-17F0-4782-9CED-D4E0EB539719}" type="pres">
      <dgm:prSet presAssocID="{9228C7C6-1407-40BD-8A40-98B8A30350E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21FD9A6-0D02-468E-A1A0-BE88255364A7}" type="pres">
      <dgm:prSet presAssocID="{F6F1BA52-3003-4089-98CE-E3E204F56172}" presName="spacer" presStyleCnt="0"/>
      <dgm:spPr/>
    </dgm:pt>
    <dgm:pt modelId="{80A7A4B1-A4D5-4FE1-9CC0-677156B69C4A}" type="pres">
      <dgm:prSet presAssocID="{E340D575-01D6-42F2-8770-DB4AA7B4C8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4A20B6D-1011-4B20-A010-00E7578409FB}" type="pres">
      <dgm:prSet presAssocID="{0D140FE5-E441-4727-BB00-8B070145950B}" presName="spacer" presStyleCnt="0"/>
      <dgm:spPr/>
    </dgm:pt>
    <dgm:pt modelId="{8FED1D64-9B41-4565-9899-DE816C13BA0E}" type="pres">
      <dgm:prSet presAssocID="{EDF5ED01-65F6-416A-B918-54BE157845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7CEFE14-11E4-4902-B3A9-6F99DD9B1B9E}" srcId="{9F0F4BD9-FF28-4DF2-A111-C596E32D10E1}" destId="{9228C7C6-1407-40BD-8A40-98B8A30350EB}" srcOrd="1" destOrd="0" parTransId="{0715C58F-F3F8-427F-9BB8-753B5BF50359}" sibTransId="{F6F1BA52-3003-4089-98CE-E3E204F56172}"/>
    <dgm:cxn modelId="{F60E3B1E-75A8-44FC-A79C-7AA77DD926BC}" srcId="{9F0F4BD9-FF28-4DF2-A111-C596E32D10E1}" destId="{E340D575-01D6-42F2-8770-DB4AA7B4C83E}" srcOrd="2" destOrd="0" parTransId="{5FCD6C7E-355B-4AD7-94D0-1278B61B1A98}" sibTransId="{0D140FE5-E441-4727-BB00-8B070145950B}"/>
    <dgm:cxn modelId="{7BADF94D-1E4D-4F4A-B90F-E4DD116C81B1}" srcId="{9F0F4BD9-FF28-4DF2-A111-C596E32D10E1}" destId="{EDF5ED01-65F6-416A-B918-54BE157845FD}" srcOrd="3" destOrd="0" parTransId="{EAF4ADFD-DB12-4B14-806A-1F1AC7CBE7DC}" sibTransId="{62BACD0A-ECBE-4DE0-A4BB-53E85CE00B93}"/>
    <dgm:cxn modelId="{7AA5225F-A980-4447-BA5F-55F78E552EAE}" type="presOf" srcId="{9228C7C6-1407-40BD-8A40-98B8A30350EB}" destId="{591CE0CB-17F0-4782-9CED-D4E0EB539719}" srcOrd="0" destOrd="0" presId="urn:microsoft.com/office/officeart/2005/8/layout/vList2"/>
    <dgm:cxn modelId="{1D11D37E-7A3C-41B9-97D3-55649866D108}" type="presOf" srcId="{E340D575-01D6-42F2-8770-DB4AA7B4C83E}" destId="{80A7A4B1-A4D5-4FE1-9CC0-677156B69C4A}" srcOrd="0" destOrd="0" presId="urn:microsoft.com/office/officeart/2005/8/layout/vList2"/>
    <dgm:cxn modelId="{DF8B09AB-EE60-47DF-9192-DF8048B92D57}" type="presOf" srcId="{EDF5ED01-65F6-416A-B918-54BE157845FD}" destId="{8FED1D64-9B41-4565-9899-DE816C13BA0E}" srcOrd="0" destOrd="0" presId="urn:microsoft.com/office/officeart/2005/8/layout/vList2"/>
    <dgm:cxn modelId="{6C0F1BBC-E8A2-4B7E-97EC-52DC49799C0B}" type="presOf" srcId="{9F0F4BD9-FF28-4DF2-A111-C596E32D10E1}" destId="{1B07BC9F-EDEC-468A-B4DA-D00E9C428444}" srcOrd="0" destOrd="0" presId="urn:microsoft.com/office/officeart/2005/8/layout/vList2"/>
    <dgm:cxn modelId="{478F6DBC-9222-48BA-BD15-20DCA8F759B2}" type="presOf" srcId="{9D543B52-211E-4B0B-B574-EB644AAFD3CF}" destId="{84C71C5E-1A48-49D3-BFAF-AC8F8086D3C8}" srcOrd="0" destOrd="0" presId="urn:microsoft.com/office/officeart/2005/8/layout/vList2"/>
    <dgm:cxn modelId="{0F13DBD7-298A-4908-9734-956EE9B20245}" srcId="{9F0F4BD9-FF28-4DF2-A111-C596E32D10E1}" destId="{9D543B52-211E-4B0B-B574-EB644AAFD3CF}" srcOrd="0" destOrd="0" parTransId="{AAE3FAD0-B9EE-487B-BEC0-B63085C38B17}" sibTransId="{BBAED6C8-8634-4668-9B9B-8E1128528F7E}"/>
    <dgm:cxn modelId="{725AD3FC-EA77-44A2-976B-567AA2372A27}" type="presParOf" srcId="{1B07BC9F-EDEC-468A-B4DA-D00E9C428444}" destId="{84C71C5E-1A48-49D3-BFAF-AC8F8086D3C8}" srcOrd="0" destOrd="0" presId="urn:microsoft.com/office/officeart/2005/8/layout/vList2"/>
    <dgm:cxn modelId="{121638D1-9CAE-446B-8AE7-F5B187994829}" type="presParOf" srcId="{1B07BC9F-EDEC-468A-B4DA-D00E9C428444}" destId="{06E8D18E-0600-4E22-AB02-EDF68A7A9E78}" srcOrd="1" destOrd="0" presId="urn:microsoft.com/office/officeart/2005/8/layout/vList2"/>
    <dgm:cxn modelId="{4AB3DD91-2695-4F61-B0CF-950193A3C270}" type="presParOf" srcId="{1B07BC9F-EDEC-468A-B4DA-D00E9C428444}" destId="{591CE0CB-17F0-4782-9CED-D4E0EB539719}" srcOrd="2" destOrd="0" presId="urn:microsoft.com/office/officeart/2005/8/layout/vList2"/>
    <dgm:cxn modelId="{7137240C-7C6F-434C-BBF0-1670BC2AA80E}" type="presParOf" srcId="{1B07BC9F-EDEC-468A-B4DA-D00E9C428444}" destId="{D21FD9A6-0D02-468E-A1A0-BE88255364A7}" srcOrd="3" destOrd="0" presId="urn:microsoft.com/office/officeart/2005/8/layout/vList2"/>
    <dgm:cxn modelId="{52D287BD-E31A-4483-A4BC-CEF9D9B523C0}" type="presParOf" srcId="{1B07BC9F-EDEC-468A-B4DA-D00E9C428444}" destId="{80A7A4B1-A4D5-4FE1-9CC0-677156B69C4A}" srcOrd="4" destOrd="0" presId="urn:microsoft.com/office/officeart/2005/8/layout/vList2"/>
    <dgm:cxn modelId="{4D0DDBFD-3E40-4978-86B0-412B46F9BEAD}" type="presParOf" srcId="{1B07BC9F-EDEC-468A-B4DA-D00E9C428444}" destId="{54A20B6D-1011-4B20-A010-00E7578409FB}" srcOrd="5" destOrd="0" presId="urn:microsoft.com/office/officeart/2005/8/layout/vList2"/>
    <dgm:cxn modelId="{B1C8027C-B459-41C1-BB2D-74A4EE54D099}" type="presParOf" srcId="{1B07BC9F-EDEC-468A-B4DA-D00E9C428444}" destId="{8FED1D64-9B41-4565-9899-DE816C13BA0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71C5E-1A48-49D3-BFAF-AC8F8086D3C8}">
      <dsp:nvSpPr>
        <dsp:cNvPr id="0" name=""/>
        <dsp:cNvSpPr/>
      </dsp:nvSpPr>
      <dsp:spPr>
        <a:xfrm>
          <a:off x="0" y="142782"/>
          <a:ext cx="4114801" cy="905927"/>
        </a:xfrm>
        <a:prstGeom prst="roundRect">
          <a:avLst/>
        </a:prstGeom>
        <a:solidFill>
          <a:srgbClr val="1E35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1. </a:t>
          </a:r>
          <a:r>
            <a:rPr lang="ko-KR" sz="1700" kern="1200" dirty="0"/>
            <a:t>어플을 통해 약 지급 일정을 설정</a:t>
          </a:r>
          <a:endParaRPr lang="en-US" sz="1700" kern="1200" dirty="0"/>
        </a:p>
      </dsp:txBody>
      <dsp:txXfrm>
        <a:off x="44224" y="187006"/>
        <a:ext cx="4026353" cy="817479"/>
      </dsp:txXfrm>
    </dsp:sp>
    <dsp:sp modelId="{591CE0CB-17F0-4782-9CED-D4E0EB539719}">
      <dsp:nvSpPr>
        <dsp:cNvPr id="0" name=""/>
        <dsp:cNvSpPr/>
      </dsp:nvSpPr>
      <dsp:spPr>
        <a:xfrm>
          <a:off x="0" y="1097670"/>
          <a:ext cx="4114801" cy="905927"/>
        </a:xfrm>
        <a:prstGeom prst="roundRect">
          <a:avLst/>
        </a:prstGeom>
        <a:solidFill>
          <a:srgbClr val="1E35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2. </a:t>
          </a:r>
          <a:r>
            <a:rPr lang="en-US" sz="1700" kern="1200" dirty="0"/>
            <a:t>Firebase </a:t>
          </a:r>
          <a:r>
            <a:rPr lang="ko-KR" sz="1700" kern="1200" dirty="0"/>
            <a:t>서버에 일정이 저장됨</a:t>
          </a:r>
          <a:r>
            <a:rPr lang="en-US" sz="1700" kern="1200" dirty="0"/>
            <a:t>.</a:t>
          </a:r>
        </a:p>
      </dsp:txBody>
      <dsp:txXfrm>
        <a:off x="44224" y="1141894"/>
        <a:ext cx="4026353" cy="817479"/>
      </dsp:txXfrm>
    </dsp:sp>
    <dsp:sp modelId="{80A7A4B1-A4D5-4FE1-9CC0-677156B69C4A}">
      <dsp:nvSpPr>
        <dsp:cNvPr id="0" name=""/>
        <dsp:cNvSpPr/>
      </dsp:nvSpPr>
      <dsp:spPr>
        <a:xfrm>
          <a:off x="0" y="2052557"/>
          <a:ext cx="4114801" cy="905927"/>
        </a:xfrm>
        <a:prstGeom prst="roundRect">
          <a:avLst/>
        </a:prstGeom>
        <a:solidFill>
          <a:srgbClr val="1E35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3. </a:t>
          </a:r>
          <a:r>
            <a:rPr lang="en-US" sz="1700" kern="1200" dirty="0"/>
            <a:t>D1 R1 </a:t>
          </a:r>
          <a:r>
            <a:rPr lang="ko-KR" sz="1700" kern="1200" dirty="0"/>
            <a:t>보드가 와이파이 통신을 통해 서버에 업로드 된 일정을 보드에 저장</a:t>
          </a:r>
          <a:endParaRPr lang="en-US" sz="1700" kern="1200" dirty="0"/>
        </a:p>
      </dsp:txBody>
      <dsp:txXfrm>
        <a:off x="44224" y="2096781"/>
        <a:ext cx="4026353" cy="817479"/>
      </dsp:txXfrm>
    </dsp:sp>
    <dsp:sp modelId="{8FED1D64-9B41-4565-9899-DE816C13BA0E}">
      <dsp:nvSpPr>
        <dsp:cNvPr id="0" name=""/>
        <dsp:cNvSpPr/>
      </dsp:nvSpPr>
      <dsp:spPr>
        <a:xfrm>
          <a:off x="0" y="3007444"/>
          <a:ext cx="4114801" cy="905927"/>
        </a:xfrm>
        <a:prstGeom prst="roundRect">
          <a:avLst/>
        </a:prstGeom>
        <a:solidFill>
          <a:srgbClr val="1E35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4.</a:t>
          </a:r>
          <a:r>
            <a:rPr lang="ko-KR" altLang="en-US" sz="1700" kern="1200" dirty="0"/>
            <a:t> </a:t>
          </a:r>
          <a:r>
            <a:rPr lang="ko-KR" sz="1700" kern="1200" dirty="0"/>
            <a:t>시간이 되면 약통이 작동을 함</a:t>
          </a:r>
          <a:r>
            <a:rPr lang="en-US" sz="1700" kern="1200" dirty="0"/>
            <a:t>.</a:t>
          </a:r>
        </a:p>
      </dsp:txBody>
      <dsp:txXfrm>
        <a:off x="44224" y="3051668"/>
        <a:ext cx="4026353" cy="817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30897-98D1-4FB2-898C-8840073BFED8}" type="datetimeFigureOut">
              <a:rPr lang="ko-KR" altLang="en-US" smtClean="0"/>
              <a:t>2023. 1. 17.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4EC4D-4EA7-4CEE-ADB8-E492388E2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7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4EC4D-4EA7-4CEE-ADB8-E492388E29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6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4EC4D-4EA7-4CEE-ADB8-E492388E29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10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4EC4D-4EA7-4CEE-ADB8-E492388E29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0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7C9B2-F38B-634A-873E-32FED69015C7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737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3701B-0AE9-E58F-FA85-4980F9297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6FCD5D-38D0-A60E-9FC1-8746BC7F3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47574-6320-BA92-00D7-8AE3B2575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6DE1-F547-3A44-B895-9E2DC4CB18BA}" type="datetime1">
              <a:t>2023/01/17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37455-4262-D666-9882-F95170EE5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AA3E8-565B-716E-2FA6-67000E42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50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B33B4-29D3-FAA8-06C5-05CB0B8B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7752CB-9091-49D8-70B7-6AC5E1D25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7C115-58B1-7C81-27B1-1AC4D874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DD44-5C5E-C44A-ABB5-607B02409A17}" type="datetime1">
              <a:t>2023/01/17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BD22D4-7562-1C91-7377-368F2E4AD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990041-C642-6E0B-9739-304F8322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8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375BB5-A20A-0259-8AC9-D07B9ABE8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0EEE1B-43C7-C988-5464-E896B342D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195C1-B650-4382-B7A5-DE8EDB9E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D1A25-A26C-8B42-9680-CDD73BB58F72}" type="datetime1">
              <a:t>2023/01/17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4E380-7035-AFD1-5DED-5DA33ECB5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84F6B-1298-C04A-0E5F-B1D28F22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31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5935A-8A6E-487A-B343-5CECEBD8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3A1CE-F0CD-3E2A-6F31-0311BD8C8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C53793-DA19-C488-1E7B-689D178F2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D264-D933-7A43-81C5-FEB97E759E6B}" type="datetime1">
              <a:t>2023/01/17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B8499-846B-8A2C-BEA6-4C205E75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73ED7D-4B75-2A66-F5F0-3CCDE0B8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81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21E0E-AE4C-BA9D-FDD1-42091717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94AF48-4E09-D89C-3833-97DA591A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8658F-1B62-4B4A-F5F8-3B3172F4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24AB-5DDE-6C48-A42F-277E8CC8C834}" type="datetime1">
              <a:t>2023/01/17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B7025-3FEF-C64E-1F50-994E7E93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8A4FD-C0D1-BB29-552B-4C2C4431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04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9C824-9943-74A0-1E7D-E8B3B55C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D1320-17B4-2FDF-B249-393298BE2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E7228-C9DC-23B7-4F28-B6CEB8C0D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CF2C76-8DBD-629F-471E-FBD3F13C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5647-2588-FE4F-BDA1-C5AA67FA9E8D}" type="datetime1">
              <a:t>2023/01/17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85DF19-C961-102D-06DC-769FD21F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EAED0-7BA4-CCEF-CD05-C5961F4B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4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33A14-C953-225B-4C98-68A5CF07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8FF0F-1B98-3D01-8F42-B1819A8EE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8B444D-D6C6-8521-C5FB-16E16151F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4648AD-61CF-3324-EB2C-E0156EFD7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831978-5FD4-BAA1-CC9B-A58F52CDF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ED324B-3644-CEEA-9CAD-721A82F2D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45B9-BCC1-EE41-A1DC-45AC45F65DAA}" type="datetime1">
              <a:t>2023/01/17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D1C31F-6E08-8381-C92D-9FCC86EF1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528BDF-1084-0967-83A2-56A46124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9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341A6-4235-54EF-C2B6-30D9BB887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4EC5CF-0B40-53A0-E44C-1FAF1BA1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C536-60AF-7C4D-B244-7AAA488B0C8B}" type="datetime1">
              <a:t>2023/01/17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C7ECEB-7475-35F5-2C87-FCB79699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48F695-06AE-0EEB-6C21-D5ED232E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4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15C2C6-5F8B-D0A5-EFD7-A274FDFF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6A76C-B3CF-9B43-9312-E5B1D474FAB9}" type="datetime1">
              <a:t>2023/01/17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63229-0937-6452-8758-4E5E2AF2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30D1C-8609-0216-E064-DED218CB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1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8130A-8120-D550-85B4-8991DB4C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3887F3-5B10-B392-F3A4-650931CC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1D5701-62A5-102B-1A77-E37375116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29018-1E12-2083-D781-A5D5AC87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43A4-37D8-7B42-99AA-BE12AAD9CCBE}" type="datetime1">
              <a:t>2023/01/17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5F903A-A6A6-0CCD-7C16-8837A094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07485-D2DD-17C5-3D9C-F7A546E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21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C2DC8-0565-F802-FA62-468C3E8A1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8D1CB9-ADD2-55B4-7ABF-71A45669D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EC84F7-57D0-F469-1794-28E1F5875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3E878B-717A-0BDC-1F5D-2BB3830F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93720-353A-9B44-B3B0-B9348A806EB5}" type="datetime1">
              <a:t>2023/01/17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7B4A74-8A4A-196B-A9C7-4ED59779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F1E8D-357A-9018-6A85-B82C4CAE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38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E7A350-DABD-EABB-A9F7-0D88A627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2F295-B8E7-B40B-CDF2-EB90653BA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CCF823-EA87-5283-857D-3BDA6197D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37B5C-802A-6E48-B349-61AE1C607C68}" type="datetime1">
              <a:t>2023/01/17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F55A3-CCFD-9876-60C5-68613E108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2CA12-DFF1-8AE4-6BC3-2D6610803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B4847-95E9-4D0B-84CB-3492AA603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77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5;p42">
            <a:extLst>
              <a:ext uri="{FF2B5EF4-FFF2-40B4-BE49-F238E27FC236}">
                <a16:creationId xmlns:a16="http://schemas.microsoft.com/office/drawing/2014/main" id="{E46F3F27-BF9D-ADDC-187B-FC1EAFA896A4}"/>
              </a:ext>
            </a:extLst>
          </p:cNvPr>
          <p:cNvSpPr txBox="1">
            <a:spLocks/>
          </p:cNvSpPr>
          <p:nvPr/>
        </p:nvSpPr>
        <p:spPr>
          <a:xfrm>
            <a:off x="7572702" y="3279934"/>
            <a:ext cx="3925907" cy="166410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latinLnBrk="0"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000">
                <a:sym typeface="Jua"/>
              </a:rPr>
              <a:t>전자전기공학부 </a:t>
            </a:r>
            <a:r>
              <a:rPr lang="en-US" altLang="ko-KR" sz="2000">
                <a:sym typeface="Jua"/>
              </a:rPr>
              <a:t>|</a:t>
            </a:r>
            <a:r>
              <a:rPr lang="ko-KR" altLang="en-US" sz="2000">
                <a:sym typeface="Jua"/>
              </a:rPr>
              <a:t> 김진희</a:t>
            </a:r>
            <a:endParaRPr lang="en-US" altLang="ko-KR" sz="2000">
              <a:sym typeface="Jua"/>
            </a:endParaRPr>
          </a:p>
          <a:p>
            <a:pPr marL="0" indent="0" algn="r" latinLnBrk="0"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000">
                <a:sym typeface="Jua"/>
              </a:rPr>
              <a:t>전자전기공학부 </a:t>
            </a:r>
            <a:r>
              <a:rPr lang="en-US" altLang="ko-KR" sz="2000">
                <a:sym typeface="Jua"/>
              </a:rPr>
              <a:t>|</a:t>
            </a:r>
            <a:r>
              <a:rPr lang="ko-KR" altLang="en-US" sz="2000">
                <a:sym typeface="Jua"/>
              </a:rPr>
              <a:t> 이태호 </a:t>
            </a:r>
            <a:endParaRPr lang="en-US" altLang="ko-KR" sz="2000">
              <a:sym typeface="Jua"/>
            </a:endParaRPr>
          </a:p>
          <a:p>
            <a:pPr marL="0" indent="0" algn="r" latinLnBrk="0"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000">
                <a:sym typeface="Jua"/>
              </a:rPr>
              <a:t>기계공학부 </a:t>
            </a:r>
            <a:r>
              <a:rPr lang="en-US" altLang="ko-KR" sz="2000">
                <a:sym typeface="Jua"/>
              </a:rPr>
              <a:t>|</a:t>
            </a:r>
            <a:r>
              <a:rPr lang="ko-KR" altLang="en-US" sz="2000">
                <a:sym typeface="Jua"/>
              </a:rPr>
              <a:t> 이승엽</a:t>
            </a:r>
            <a:endParaRPr lang="en-US" altLang="ko-KR" sz="2000">
              <a:sym typeface="Jua"/>
            </a:endParaRPr>
          </a:p>
          <a:p>
            <a:pPr marL="0" indent="0" algn="r" latinLnBrk="0"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000">
                <a:sym typeface="Jua"/>
              </a:rPr>
              <a:t>기계공학부 </a:t>
            </a:r>
            <a:r>
              <a:rPr lang="en-US" altLang="ko-KR" sz="2000">
                <a:sym typeface="Jua"/>
              </a:rPr>
              <a:t>|</a:t>
            </a:r>
            <a:r>
              <a:rPr lang="ko-KR" altLang="en-US" sz="2000">
                <a:sym typeface="Jua"/>
              </a:rPr>
              <a:t> 이재욱</a:t>
            </a:r>
            <a:endParaRPr lang="en-US" altLang="ko-KR" sz="2000">
              <a:sym typeface="Jua"/>
            </a:endParaRPr>
          </a:p>
          <a:p>
            <a:pPr marL="0" indent="0" algn="r" latinLnBrk="0"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000">
                <a:sym typeface="Jua"/>
              </a:rPr>
              <a:t>화학공학</a:t>
            </a:r>
            <a:r>
              <a:rPr lang="en-US" altLang="ko-KR" sz="2000">
                <a:sym typeface="Jua"/>
              </a:rPr>
              <a:t>/</a:t>
            </a:r>
            <a:r>
              <a:rPr lang="ko-KR" altLang="en-US" sz="2000">
                <a:sym typeface="Jua"/>
              </a:rPr>
              <a:t>고분자공학부 </a:t>
            </a:r>
            <a:r>
              <a:rPr lang="en-US" altLang="ko-KR" sz="2000">
                <a:sym typeface="Jua"/>
              </a:rPr>
              <a:t>|</a:t>
            </a:r>
            <a:r>
              <a:rPr lang="ko-KR" altLang="en-US" sz="2000">
                <a:sym typeface="Jua"/>
              </a:rPr>
              <a:t> 장연경</a:t>
            </a:r>
            <a:endParaRPr lang="en-US" altLang="ko-KR" sz="2000">
              <a:sym typeface="Jua"/>
            </a:endParaRPr>
          </a:p>
        </p:txBody>
      </p:sp>
      <p:pic>
        <p:nvPicPr>
          <p:cNvPr id="7" name="그림 2">
            <a:extLst>
              <a:ext uri="{FF2B5EF4-FFF2-40B4-BE49-F238E27FC236}">
                <a16:creationId xmlns:a16="http://schemas.microsoft.com/office/drawing/2014/main" id="{83C050FF-4203-EE7E-5F8F-2F62D1113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1" r="2975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E4F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FA8E22-1174-29CF-B328-852562134CF3}"/>
              </a:ext>
            </a:extLst>
          </p:cNvPr>
          <p:cNvSpPr txBox="1"/>
          <p:nvPr/>
        </p:nvSpPr>
        <p:spPr>
          <a:xfrm>
            <a:off x="5080934" y="1046746"/>
            <a:ext cx="526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/>
              <a:t>스마트 </a:t>
            </a:r>
            <a:r>
              <a:rPr lang="en-US" altLang="ko-KR" sz="5400" b="1"/>
              <a:t>IOT </a:t>
            </a:r>
            <a:r>
              <a:rPr lang="ko-KR" altLang="en-US" sz="5400" b="1"/>
              <a:t>약통</a:t>
            </a:r>
            <a:endParaRPr lang="en-KR" sz="5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716A5-904B-FE89-8C32-9AB57AB4C47C}"/>
              </a:ext>
            </a:extLst>
          </p:cNvPr>
          <p:cNvSpPr txBox="1"/>
          <p:nvPr/>
        </p:nvSpPr>
        <p:spPr>
          <a:xfrm>
            <a:off x="8750567" y="2248125"/>
            <a:ext cx="2772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/>
              <a:t>TEAM 5</a:t>
            </a:r>
            <a:endParaRPr lang="en-KR" sz="5400" b="1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E8BE803-384F-B307-57F5-62F4176C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4233183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C53470-E880-D89B-601F-E19A322B7EEA}"/>
              </a:ext>
            </a:extLst>
          </p:cNvPr>
          <p:cNvSpPr/>
          <p:nvPr/>
        </p:nvSpPr>
        <p:spPr>
          <a:xfrm>
            <a:off x="171428" y="207550"/>
            <a:ext cx="6696097" cy="10464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n-US" altLang="ko-KR" sz="3200" b="1" dirty="0"/>
              <a:t>2. Firebase </a:t>
            </a:r>
            <a:r>
              <a:rPr lang="ko-KR" altLang="ko-KR" sz="3200" b="1" dirty="0"/>
              <a:t>서버</a:t>
            </a:r>
            <a:r>
              <a:rPr lang="ko-KR" altLang="en-US" sz="3200" b="1" dirty="0"/>
              <a:t>에</a:t>
            </a:r>
            <a:r>
              <a:rPr lang="ko-KR" altLang="ko-KR" sz="3200" b="1" dirty="0"/>
              <a:t> 일정 저장</a:t>
            </a:r>
            <a:endParaRPr lang="ko-KR" altLang="en-US" sz="3200" b="1" dirty="0"/>
          </a:p>
          <a:p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A8EEB6-5FEF-FAD2-D874-6CFAE5A91FFE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0AACB9-160D-22A4-F597-31569E71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pic>
        <p:nvPicPr>
          <p:cNvPr id="1026" name="Picture 2" descr="Firebase Brand Guidelines">
            <a:extLst>
              <a:ext uri="{FF2B5EF4-FFF2-40B4-BE49-F238E27FC236}">
                <a16:creationId xmlns:a16="http://schemas.microsoft.com/office/drawing/2014/main" id="{581314B1-BA17-BB6B-CB11-22E1F5CD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01" y="2092621"/>
            <a:ext cx="3425100" cy="3425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EA04B0-64FF-CCD3-D534-992270207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90"/>
          <a:stretch/>
        </p:blipFill>
        <p:spPr bwMode="auto">
          <a:xfrm>
            <a:off x="6096000" y="1374640"/>
            <a:ext cx="5449770" cy="48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apezoid 3">
            <a:extLst>
              <a:ext uri="{FF2B5EF4-FFF2-40B4-BE49-F238E27FC236}">
                <a16:creationId xmlns:a16="http://schemas.microsoft.com/office/drawing/2014/main" id="{518AB9C1-A4E8-ACFC-FC6A-B83FB071D775}"/>
              </a:ext>
            </a:extLst>
          </p:cNvPr>
          <p:cNvSpPr/>
          <p:nvPr/>
        </p:nvSpPr>
        <p:spPr>
          <a:xfrm rot="16200000">
            <a:off x="2965815" y="3105511"/>
            <a:ext cx="4837978" cy="1422399"/>
          </a:xfrm>
          <a:prstGeom prst="trapezoid">
            <a:avLst>
              <a:gd name="adj" fmla="val 64537"/>
            </a:avLst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411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C53470-E880-D89B-601F-E19A322B7EEA}"/>
              </a:ext>
            </a:extLst>
          </p:cNvPr>
          <p:cNvSpPr/>
          <p:nvPr/>
        </p:nvSpPr>
        <p:spPr>
          <a:xfrm>
            <a:off x="171428" y="207550"/>
            <a:ext cx="11039497" cy="10464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n-US" altLang="ko-KR" sz="3200" b="1" dirty="0"/>
              <a:t>3. D1 R1 </a:t>
            </a:r>
            <a:r>
              <a:rPr lang="ko-KR" altLang="ko-KR" sz="3200" b="1" dirty="0"/>
              <a:t>보드가 서버에 업로드 된 일정을 보드에 저장</a:t>
            </a:r>
            <a:endParaRPr lang="en-US" altLang="ko-KR" sz="3200" b="1" dirty="0"/>
          </a:p>
          <a:p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A8EEB6-5FEF-FAD2-D874-6CFAE5A91FFE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F9AF3F-A375-D621-C747-A7523956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2DC43C-70B7-D2F8-FE20-1CDD11EB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76" y="2490720"/>
            <a:ext cx="4610100" cy="29337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4F7D7CE-14F6-7812-F24E-0B0A60468C13}"/>
              </a:ext>
            </a:extLst>
          </p:cNvPr>
          <p:cNvSpPr/>
          <p:nvPr/>
        </p:nvSpPr>
        <p:spPr>
          <a:xfrm>
            <a:off x="909626" y="3224212"/>
            <a:ext cx="647700" cy="6127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62457BDA-FC80-0156-58A1-C9E9650B27AD}"/>
              </a:ext>
            </a:extLst>
          </p:cNvPr>
          <p:cNvSpPr/>
          <p:nvPr/>
        </p:nvSpPr>
        <p:spPr>
          <a:xfrm rot="16200000" flipV="1">
            <a:off x="5744364" y="2539131"/>
            <a:ext cx="3022600" cy="2836877"/>
          </a:xfrm>
          <a:prstGeom prst="trapezoid">
            <a:avLst>
              <a:gd name="adj" fmla="val 29479"/>
            </a:avLst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2CA4551-36E2-2A2B-98F6-A9C00CC8D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b="10951"/>
          <a:stretch/>
        </p:blipFill>
        <p:spPr bwMode="auto">
          <a:xfrm>
            <a:off x="8389925" y="2856658"/>
            <a:ext cx="3012944" cy="220182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0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C53470-E880-D89B-601F-E19A322B7EEA}"/>
              </a:ext>
            </a:extLst>
          </p:cNvPr>
          <p:cNvSpPr/>
          <p:nvPr/>
        </p:nvSpPr>
        <p:spPr>
          <a:xfrm>
            <a:off x="171428" y="207550"/>
            <a:ext cx="1103949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n-US" altLang="ko-KR" sz="3200" b="1" dirty="0"/>
              <a:t>4.</a:t>
            </a:r>
            <a:r>
              <a:rPr lang="ko-KR" altLang="en-US" sz="3200" b="1" dirty="0"/>
              <a:t> 특정 시간이 되면 약통 작동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A8EEB6-5FEF-FAD2-D874-6CFAE5A91FFE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67" y="1545692"/>
            <a:ext cx="5418688" cy="4064016"/>
          </a:xfrm>
          <a:prstGeom prst="rect">
            <a:avLst/>
          </a:prstGeom>
        </p:spPr>
      </p:pic>
      <p:pic>
        <p:nvPicPr>
          <p:cNvPr id="1026" name="Picture 2" descr="걷는 사람 무료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760726"/>
            <a:ext cx="4605333" cy="413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5F7CE-988A-5070-1924-C4DC8F38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E94B05-22B2-EFC8-A36D-B131116FBB93}"/>
              </a:ext>
            </a:extLst>
          </p:cNvPr>
          <p:cNvSpPr/>
          <p:nvPr/>
        </p:nvSpPr>
        <p:spPr>
          <a:xfrm>
            <a:off x="3484594" y="2755900"/>
            <a:ext cx="706406" cy="6572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05F26F-E56A-BA76-084D-6DE5A23915CB}"/>
              </a:ext>
            </a:extLst>
          </p:cNvPr>
          <p:cNvSpPr/>
          <p:nvPr/>
        </p:nvSpPr>
        <p:spPr>
          <a:xfrm>
            <a:off x="4665694" y="2436813"/>
            <a:ext cx="584200" cy="6572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C3A670-0B9C-A91B-3C3B-167EF716AE73}"/>
              </a:ext>
            </a:extLst>
          </p:cNvPr>
          <p:cNvSpPr/>
          <p:nvPr/>
        </p:nvSpPr>
        <p:spPr>
          <a:xfrm>
            <a:off x="5427694" y="2284413"/>
            <a:ext cx="528606" cy="6572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223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선과 재무 기호가 있는 추상적인 디자인">
            <a:extLst>
              <a:ext uri="{FF2B5EF4-FFF2-40B4-BE49-F238E27FC236}">
                <a16:creationId xmlns:a16="http://schemas.microsoft.com/office/drawing/2014/main" id="{870113DF-D8CA-58D4-966C-EE5DD5FB8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0400" b="50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62B43A-3935-1B2A-42A9-CC58F095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2023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학년도 겨울방학 </a:t>
            </a: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IoT 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창업코딩스쿨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70BA8-81BB-7583-5E7C-2076D602F3B6}"/>
              </a:ext>
            </a:extLst>
          </p:cNvPr>
          <p:cNvSpPr txBox="1"/>
          <p:nvPr/>
        </p:nvSpPr>
        <p:spPr>
          <a:xfrm>
            <a:off x="11117943" y="-580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D0998-58C0-0162-C1B9-FFB36F178AB2}"/>
              </a:ext>
            </a:extLst>
          </p:cNvPr>
          <p:cNvSpPr txBox="1"/>
          <p:nvPr/>
        </p:nvSpPr>
        <p:spPr>
          <a:xfrm>
            <a:off x="3517900" y="2754611"/>
            <a:ext cx="5156200" cy="923330"/>
          </a:xfrm>
          <a:prstGeom prst="rect">
            <a:avLst/>
          </a:prstGeom>
          <a:solidFill>
            <a:srgbClr val="262626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하드웨어 설명</a:t>
            </a:r>
            <a:endParaRPr lang="en-KR" sz="5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9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C53470-E880-D89B-601F-E19A322B7EEA}"/>
              </a:ext>
            </a:extLst>
          </p:cNvPr>
          <p:cNvSpPr/>
          <p:nvPr/>
        </p:nvSpPr>
        <p:spPr>
          <a:xfrm>
            <a:off x="171428" y="207550"/>
            <a:ext cx="1103949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ko-KR" altLang="en-US" sz="3200" b="1" dirty="0"/>
              <a:t>전체 하드웨어 모습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A8EEB6-5FEF-FAD2-D874-6CFAE5A91FFE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5F7CE-988A-5070-1924-C4DC8F38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5338E-FB44-8429-8F88-D7C330E5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06600"/>
            <a:ext cx="4588932" cy="344169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5905644-181E-8EC5-1FB7-D562940D102E}"/>
              </a:ext>
            </a:extLst>
          </p:cNvPr>
          <p:cNvGrpSpPr/>
          <p:nvPr/>
        </p:nvGrpSpPr>
        <p:grpSpPr>
          <a:xfrm>
            <a:off x="7431895" y="973759"/>
            <a:ext cx="3897840" cy="5267023"/>
            <a:chOff x="7431895" y="973759"/>
            <a:chExt cx="3897840" cy="5267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95286D-B738-62F1-A61F-C4D506E9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1895" y="4919982"/>
              <a:ext cx="1955800" cy="1320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2A4C70-EABA-E3FA-48FB-77B9B4E1F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404" t="20975" r="20631" b="22963"/>
            <a:stretch/>
          </p:blipFill>
          <p:spPr>
            <a:xfrm rot="16200000">
              <a:off x="7559903" y="2756956"/>
              <a:ext cx="1699785" cy="1955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A77B3F-97E1-3639-3B50-348ECE447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896" t="35741" r="36735" b="43590"/>
            <a:stretch/>
          </p:blipFill>
          <p:spPr>
            <a:xfrm>
              <a:off x="7654507" y="973759"/>
              <a:ext cx="1510576" cy="14174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30A9D9-6B7A-9FCF-9821-EA17AC24EC71}"/>
                </a:ext>
              </a:extLst>
            </p:cNvPr>
            <p:cNvSpPr txBox="1"/>
            <p:nvPr/>
          </p:nvSpPr>
          <p:spPr>
            <a:xfrm>
              <a:off x="9617847" y="1497827"/>
              <a:ext cx="1683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/>
                <a:t>HEX </a:t>
              </a:r>
              <a:r>
                <a:rPr lang="en-US" b="1"/>
                <a:t>LED </a:t>
              </a:r>
              <a:r>
                <a:rPr lang="ko-KR" altLang="en-US" b="1"/>
                <a:t>보드</a:t>
              </a:r>
              <a:endParaRPr lang="en-KR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8A8BFE-7CC9-C9CA-525F-39C6A47C6C53}"/>
                </a:ext>
              </a:extLst>
            </p:cNvPr>
            <p:cNvSpPr txBox="1"/>
            <p:nvPr/>
          </p:nvSpPr>
          <p:spPr>
            <a:xfrm>
              <a:off x="9749101" y="539382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초음파 센서</a:t>
              </a:r>
              <a:endParaRPr lang="en-KR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568825-22EE-CED7-1534-BF6DCAC7D011}"/>
                </a:ext>
              </a:extLst>
            </p:cNvPr>
            <p:cNvSpPr txBox="1"/>
            <p:nvPr/>
          </p:nvSpPr>
          <p:spPr>
            <a:xfrm>
              <a:off x="9711984" y="3550190"/>
              <a:ext cx="1617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WEMOS </a:t>
              </a:r>
              <a:r>
                <a:rPr lang="ko-KR" altLang="en-US" b="1"/>
                <a:t>보드</a:t>
              </a:r>
              <a:endParaRPr lang="en-KR" b="1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BEFFED5D-35EC-C9FD-61DF-501961C3D881}"/>
              </a:ext>
            </a:extLst>
          </p:cNvPr>
          <p:cNvSpPr/>
          <p:nvPr/>
        </p:nvSpPr>
        <p:spPr>
          <a:xfrm>
            <a:off x="3936999" y="2767265"/>
            <a:ext cx="624697" cy="5955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B7820B-DA32-DDA9-32C1-1143CA7C9666}"/>
              </a:ext>
            </a:extLst>
          </p:cNvPr>
          <p:cNvSpPr/>
          <p:nvPr/>
        </p:nvSpPr>
        <p:spPr>
          <a:xfrm>
            <a:off x="2197099" y="4279900"/>
            <a:ext cx="1028701" cy="68476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5E642F-6862-371F-2FB4-9E677BFBD6E9}"/>
              </a:ext>
            </a:extLst>
          </p:cNvPr>
          <p:cNvSpPr/>
          <p:nvPr/>
        </p:nvSpPr>
        <p:spPr>
          <a:xfrm>
            <a:off x="3009899" y="2950047"/>
            <a:ext cx="1028701" cy="68476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C50366-2FF4-97CE-D9FF-7F0D7A0391C1}"/>
              </a:ext>
            </a:extLst>
          </p:cNvPr>
          <p:cNvCxnSpPr>
            <a:stCxn id="17" idx="6"/>
            <a:endCxn id="13" idx="1"/>
          </p:cNvCxnSpPr>
          <p:nvPr/>
        </p:nvCxnSpPr>
        <p:spPr>
          <a:xfrm flipV="1">
            <a:off x="4561696" y="1682494"/>
            <a:ext cx="3092811" cy="13825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9948ED-6C0E-7841-0CA8-379018C2198D}"/>
              </a:ext>
            </a:extLst>
          </p:cNvPr>
          <p:cNvCxnSpPr>
            <a:cxnSpLocks/>
            <a:stCxn id="18" idx="6"/>
            <a:endCxn id="11" idx="1"/>
          </p:cNvCxnSpPr>
          <p:nvPr/>
        </p:nvCxnSpPr>
        <p:spPr>
          <a:xfrm>
            <a:off x="3225800" y="4622283"/>
            <a:ext cx="4206095" cy="9580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D11688-20DA-5232-8ED0-EEF5AFA2A813}"/>
              </a:ext>
            </a:extLst>
          </p:cNvPr>
          <p:cNvCxnSpPr>
            <a:cxnSpLocks/>
            <a:stCxn id="19" idx="5"/>
            <a:endCxn id="12" idx="0"/>
          </p:cNvCxnSpPr>
          <p:nvPr/>
        </p:nvCxnSpPr>
        <p:spPr>
          <a:xfrm>
            <a:off x="3887950" y="3534531"/>
            <a:ext cx="3543946" cy="2003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623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선과 재무 기호가 있는 추상적인 디자인">
            <a:extLst>
              <a:ext uri="{FF2B5EF4-FFF2-40B4-BE49-F238E27FC236}">
                <a16:creationId xmlns:a16="http://schemas.microsoft.com/office/drawing/2014/main" id="{870113DF-D8CA-58D4-966C-EE5DD5FB8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0400" b="50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62B43A-3935-1B2A-42A9-CC58F095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2023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학년도 겨울방학 </a:t>
            </a: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IoT 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창업코딩스쿨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70BA8-81BB-7583-5E7C-2076D602F3B6}"/>
              </a:ext>
            </a:extLst>
          </p:cNvPr>
          <p:cNvSpPr txBox="1"/>
          <p:nvPr/>
        </p:nvSpPr>
        <p:spPr>
          <a:xfrm>
            <a:off x="11117943" y="-580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D7F99-F213-9357-1B0A-CD40A7570D26}"/>
              </a:ext>
            </a:extLst>
          </p:cNvPr>
          <p:cNvSpPr txBox="1"/>
          <p:nvPr/>
        </p:nvSpPr>
        <p:spPr>
          <a:xfrm>
            <a:off x="4038600" y="2754611"/>
            <a:ext cx="4114800" cy="923330"/>
          </a:xfrm>
          <a:prstGeom prst="rect">
            <a:avLst/>
          </a:prstGeom>
          <a:solidFill>
            <a:srgbClr val="262626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코드 설명</a:t>
            </a:r>
            <a:endParaRPr lang="en-KR" sz="5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780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35C391-E2BE-CD73-906E-31B17A98F27A}"/>
              </a:ext>
            </a:extLst>
          </p:cNvPr>
          <p:cNvSpPr/>
          <p:nvPr/>
        </p:nvSpPr>
        <p:spPr>
          <a:xfrm>
            <a:off x="171428" y="207550"/>
            <a:ext cx="496135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예시</a:t>
            </a:r>
            <a:r>
              <a:rPr lang="en-US" altLang="ko-KR" sz="1600" b="1" dirty="0"/>
              <a:t>: NTP </a:t>
            </a:r>
            <a:r>
              <a:rPr lang="ko-KR" altLang="en-US" sz="1600" b="1" dirty="0"/>
              <a:t>시간 가져와 </a:t>
            </a:r>
            <a:r>
              <a:rPr lang="en-US" altLang="ko-KR" sz="1600" b="1" dirty="0"/>
              <a:t>firebase </a:t>
            </a:r>
            <a:r>
              <a:rPr lang="ko-KR" altLang="en-US" sz="1600" b="1" dirty="0"/>
              <a:t>저장</a:t>
            </a:r>
            <a:endParaRPr lang="ko-KR" altLang="en-US" sz="3200" b="1" dirty="0"/>
          </a:p>
          <a:p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941B72-4043-F690-ED14-9EDF44ADC3F4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EE5E9EC-9F56-9549-5219-9AFA0D150783}"/>
              </a:ext>
            </a:extLst>
          </p:cNvPr>
          <p:cNvGrpSpPr/>
          <p:nvPr/>
        </p:nvGrpSpPr>
        <p:grpSpPr>
          <a:xfrm>
            <a:off x="3247831" y="1314924"/>
            <a:ext cx="5696338" cy="4822715"/>
            <a:chOff x="399662" y="1168599"/>
            <a:chExt cx="6328398" cy="5328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EBF826-603B-A452-62DE-65A5E974A4DF}"/>
                </a:ext>
              </a:extLst>
            </p:cNvPr>
            <p:cNvSpPr/>
            <p:nvPr/>
          </p:nvSpPr>
          <p:spPr>
            <a:xfrm>
              <a:off x="399662" y="1168599"/>
              <a:ext cx="6328398" cy="5328000"/>
            </a:xfrm>
            <a:prstGeom prst="rect">
              <a:avLst/>
            </a:prstGeom>
            <a:solidFill>
              <a:srgbClr val="1E3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847" y="1287212"/>
              <a:ext cx="3763084" cy="64276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847" y="2016491"/>
              <a:ext cx="6072458" cy="4337469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750F3-01BE-C1C0-CF5F-B5CA4EAB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428273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35C391-E2BE-CD73-906E-31B17A98F27A}"/>
              </a:ext>
            </a:extLst>
          </p:cNvPr>
          <p:cNvSpPr/>
          <p:nvPr/>
        </p:nvSpPr>
        <p:spPr>
          <a:xfrm>
            <a:off x="171428" y="207550"/>
            <a:ext cx="560736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예시</a:t>
            </a:r>
            <a:r>
              <a:rPr lang="en-US" altLang="ko-KR" sz="1600" b="1" dirty="0"/>
              <a:t>: Firebase</a:t>
            </a:r>
            <a:r>
              <a:rPr lang="ko-KR" altLang="en-US" sz="1600" b="1" dirty="0"/>
              <a:t>에서 약통 정보 수신받아 선택</a:t>
            </a:r>
            <a:endParaRPr lang="ko-KR" altLang="en-US" sz="3200" b="1" dirty="0"/>
          </a:p>
          <a:p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941B72-4043-F690-ED14-9EDF44ADC3F4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750F3-01BE-C1C0-CF5F-B5CA4EAB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1151C2-F6B4-C56D-124B-5D6689494038}"/>
              </a:ext>
            </a:extLst>
          </p:cNvPr>
          <p:cNvGrpSpPr/>
          <p:nvPr/>
        </p:nvGrpSpPr>
        <p:grpSpPr>
          <a:xfrm>
            <a:off x="623927" y="2689932"/>
            <a:ext cx="4905569" cy="1834675"/>
            <a:chOff x="784031" y="2686525"/>
            <a:chExt cx="5696338" cy="220297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EBF826-603B-A452-62DE-65A5E974A4DF}"/>
                </a:ext>
              </a:extLst>
            </p:cNvPr>
            <p:cNvSpPr/>
            <p:nvPr/>
          </p:nvSpPr>
          <p:spPr>
            <a:xfrm>
              <a:off x="784031" y="2686525"/>
              <a:ext cx="5696338" cy="2202976"/>
            </a:xfrm>
            <a:prstGeom prst="rect">
              <a:avLst/>
            </a:prstGeom>
            <a:solidFill>
              <a:srgbClr val="1E3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FA1FC5-B0BF-3A32-0748-48630AF68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188" y="2880429"/>
              <a:ext cx="5322023" cy="182876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61983E-6573-EDCA-7EAD-F25119C94AE1}"/>
              </a:ext>
            </a:extLst>
          </p:cNvPr>
          <p:cNvGrpSpPr/>
          <p:nvPr/>
        </p:nvGrpSpPr>
        <p:grpSpPr>
          <a:xfrm>
            <a:off x="6096000" y="1862795"/>
            <a:ext cx="5689600" cy="3853974"/>
            <a:chOff x="6096000" y="1378425"/>
            <a:chExt cx="6324600" cy="4412753"/>
          </a:xfrm>
        </p:grpSpPr>
        <p:sp>
          <p:nvSpPr>
            <p:cNvPr id="8" name="직사각형 26">
              <a:extLst>
                <a:ext uri="{FF2B5EF4-FFF2-40B4-BE49-F238E27FC236}">
                  <a16:creationId xmlns:a16="http://schemas.microsoft.com/office/drawing/2014/main" id="{E283A7E0-EBB4-B9E1-3661-7C69C8B2709F}"/>
                </a:ext>
              </a:extLst>
            </p:cNvPr>
            <p:cNvSpPr/>
            <p:nvPr/>
          </p:nvSpPr>
          <p:spPr>
            <a:xfrm>
              <a:off x="6096000" y="1378425"/>
              <a:ext cx="6324600" cy="4412753"/>
            </a:xfrm>
            <a:prstGeom prst="rect">
              <a:avLst/>
            </a:prstGeom>
            <a:solidFill>
              <a:srgbClr val="1E3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0379CB-FCF6-6C7B-D9A3-07735D87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2884" y="1626070"/>
              <a:ext cx="5879116" cy="3962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935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선과 재무 기호가 있는 추상적인 디자인">
            <a:extLst>
              <a:ext uri="{FF2B5EF4-FFF2-40B4-BE49-F238E27FC236}">
                <a16:creationId xmlns:a16="http://schemas.microsoft.com/office/drawing/2014/main" id="{870113DF-D8CA-58D4-966C-EE5DD5FB8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0400" b="50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62B43A-3935-1B2A-42A9-CC58F095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2023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학년도 겨울방학 </a:t>
            </a: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IoT 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창업코딩스쿨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70BA8-81BB-7583-5E7C-2076D602F3B6}"/>
              </a:ext>
            </a:extLst>
          </p:cNvPr>
          <p:cNvSpPr txBox="1"/>
          <p:nvPr/>
        </p:nvSpPr>
        <p:spPr>
          <a:xfrm>
            <a:off x="11117943" y="-580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46F0C5-0ED8-88DC-6E03-32B32A8DE008}"/>
              </a:ext>
            </a:extLst>
          </p:cNvPr>
          <p:cNvSpPr txBox="1"/>
          <p:nvPr/>
        </p:nvSpPr>
        <p:spPr>
          <a:xfrm>
            <a:off x="4279900" y="2754611"/>
            <a:ext cx="3632200" cy="923330"/>
          </a:xfrm>
          <a:prstGeom prst="rect">
            <a:avLst/>
          </a:prstGeom>
          <a:solidFill>
            <a:srgbClr val="262626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어플 설명</a:t>
            </a:r>
            <a:endParaRPr lang="en-KR" sz="5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17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2AE49F-1304-619C-EA73-B630B3913BE1}"/>
              </a:ext>
            </a:extLst>
          </p:cNvPr>
          <p:cNvSpPr/>
          <p:nvPr/>
        </p:nvSpPr>
        <p:spPr>
          <a:xfrm>
            <a:off x="171428" y="207550"/>
            <a:ext cx="276229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일정 저장 기능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AC4463C-B415-B81C-6354-4FE3055639B0}"/>
              </a:ext>
            </a:extLst>
          </p:cNvPr>
          <p:cNvSpPr/>
          <p:nvPr/>
        </p:nvSpPr>
        <p:spPr>
          <a:xfrm rot="5400000">
            <a:off x="9250186" y="3134548"/>
            <a:ext cx="682019" cy="4567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BB77DB-D3FC-66EF-E03A-9F2084DCCF04}"/>
              </a:ext>
            </a:extLst>
          </p:cNvPr>
          <p:cNvSpPr/>
          <p:nvPr/>
        </p:nvSpPr>
        <p:spPr>
          <a:xfrm>
            <a:off x="7606577" y="881483"/>
            <a:ext cx="3969236" cy="2043616"/>
          </a:xfrm>
          <a:prstGeom prst="rect">
            <a:avLst/>
          </a:prstGeom>
          <a:solidFill>
            <a:srgbClr val="1E35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 사진 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2CE1B20-4EB7-5888-13D8-B5D0FE67CE5A}"/>
              </a:ext>
            </a:extLst>
          </p:cNvPr>
          <p:cNvGrpSpPr/>
          <p:nvPr/>
        </p:nvGrpSpPr>
        <p:grpSpPr>
          <a:xfrm>
            <a:off x="616187" y="1269000"/>
            <a:ext cx="6445047" cy="4320000"/>
            <a:chOff x="432717" y="1464922"/>
            <a:chExt cx="6445047" cy="5194847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462DE19-7F2A-5131-2888-59BD32FF6B0F}"/>
                </a:ext>
              </a:extLst>
            </p:cNvPr>
            <p:cNvSpPr/>
            <p:nvPr/>
          </p:nvSpPr>
          <p:spPr>
            <a:xfrm>
              <a:off x="3181179" y="3837441"/>
              <a:ext cx="682019" cy="456708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820C094-74AE-E32D-111C-DD171B7FFAC4}"/>
                </a:ext>
              </a:extLst>
            </p:cNvPr>
            <p:cNvGrpSpPr/>
            <p:nvPr/>
          </p:nvGrpSpPr>
          <p:grpSpPr>
            <a:xfrm>
              <a:off x="432717" y="1464922"/>
              <a:ext cx="2682176" cy="5194847"/>
              <a:chOff x="1045157" y="1349590"/>
              <a:chExt cx="3163475" cy="519484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56A6546-691D-D7AD-38A8-E4B6F506DCB9}"/>
                  </a:ext>
                </a:extLst>
              </p:cNvPr>
              <p:cNvGrpSpPr/>
              <p:nvPr/>
            </p:nvGrpSpPr>
            <p:grpSpPr>
              <a:xfrm>
                <a:off x="1045157" y="1349590"/>
                <a:ext cx="3163475" cy="5194847"/>
                <a:chOff x="1324557" y="1671344"/>
                <a:chExt cx="3163475" cy="5194847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E92FA861-62DB-DAE5-2CEA-60D45004015E}"/>
                    </a:ext>
                  </a:extLst>
                </p:cNvPr>
                <p:cNvGrpSpPr/>
                <p:nvPr/>
              </p:nvGrpSpPr>
              <p:grpSpPr>
                <a:xfrm>
                  <a:off x="1324557" y="1671344"/>
                  <a:ext cx="3163475" cy="5194847"/>
                  <a:chOff x="885839" y="89664"/>
                  <a:chExt cx="3394162" cy="5943600"/>
                </a:xfrm>
              </p:grpSpPr>
              <p:pic>
                <p:nvPicPr>
                  <p:cNvPr id="5" name="그림 4">
                    <a:extLst>
                      <a:ext uri="{FF2B5EF4-FFF2-40B4-BE49-F238E27FC236}">
                        <a16:creationId xmlns:a16="http://schemas.microsoft.com/office/drawing/2014/main" id="{2EB32330-5BE8-8DAF-6BAD-1050DB30A0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6" r="1"/>
                  <a:stretch/>
                </p:blipFill>
                <p:spPr>
                  <a:xfrm>
                    <a:off x="885839" y="89664"/>
                    <a:ext cx="3394162" cy="5943600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</p:pic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D8270AAE-4DF3-9F68-B0A2-21C9FDF48BED}"/>
                      </a:ext>
                    </a:extLst>
                  </p:cNvPr>
                  <p:cNvSpPr/>
                  <p:nvPr/>
                </p:nvSpPr>
                <p:spPr>
                  <a:xfrm>
                    <a:off x="1023267" y="357455"/>
                    <a:ext cx="1016760" cy="595294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409F0912-EC7F-DB92-86D4-AA8F62A1D572}"/>
                    </a:ext>
                  </a:extLst>
                </p:cNvPr>
                <p:cNvSpPr/>
                <p:nvPr/>
              </p:nvSpPr>
              <p:spPr>
                <a:xfrm>
                  <a:off x="2400301" y="2407795"/>
                  <a:ext cx="939800" cy="52030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94950DCA-91EE-C9AE-9C39-32734BE4D764}"/>
                    </a:ext>
                  </a:extLst>
                </p:cNvPr>
                <p:cNvSpPr/>
                <p:nvPr/>
              </p:nvSpPr>
              <p:spPr>
                <a:xfrm>
                  <a:off x="2400301" y="2928096"/>
                  <a:ext cx="939800" cy="52630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9169D39F-4BAD-E6BF-707B-483E5CEBFEE4}"/>
                    </a:ext>
                  </a:extLst>
                </p:cNvPr>
                <p:cNvSpPr/>
                <p:nvPr/>
              </p:nvSpPr>
              <p:spPr>
                <a:xfrm>
                  <a:off x="3323242" y="2934099"/>
                  <a:ext cx="939800" cy="52030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77E0B2E-346D-00A6-49AE-5756100EE0F9}"/>
                  </a:ext>
                </a:extLst>
              </p:cNvPr>
              <p:cNvSpPr/>
              <p:nvPr/>
            </p:nvSpPr>
            <p:spPr>
              <a:xfrm>
                <a:off x="2120861" y="3658516"/>
                <a:ext cx="947655" cy="5203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B4D0DA8-D516-A675-4453-C32013EBF212}"/>
                  </a:ext>
                </a:extLst>
              </p:cNvPr>
              <p:cNvSpPr/>
              <p:nvPr/>
            </p:nvSpPr>
            <p:spPr>
              <a:xfrm>
                <a:off x="1185129" y="3118363"/>
                <a:ext cx="947655" cy="5203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745DA8-552F-5787-A927-B57EBDDFBF7D}"/>
                </a:ext>
              </a:extLst>
            </p:cNvPr>
            <p:cNvGrpSpPr/>
            <p:nvPr/>
          </p:nvGrpSpPr>
          <p:grpSpPr>
            <a:xfrm>
              <a:off x="3967059" y="1464969"/>
              <a:ext cx="2910705" cy="5194800"/>
              <a:chOff x="4986000" y="1341446"/>
              <a:chExt cx="2910705" cy="519480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6113F74-2B4D-4587-8B6F-1B0656E42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6000" y="1341446"/>
                <a:ext cx="2910705" cy="51948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95D3132-CF49-A38D-D724-2222C5B54768}"/>
                  </a:ext>
                </a:extLst>
              </p:cNvPr>
              <p:cNvSpPr/>
              <p:nvPr/>
            </p:nvSpPr>
            <p:spPr>
              <a:xfrm>
                <a:off x="6079524" y="4170626"/>
                <a:ext cx="708454" cy="7556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9E997426-EADC-6452-1AE2-A9EEFF410091}"/>
                  </a:ext>
                </a:extLst>
              </p:cNvPr>
              <p:cNvSpPr/>
              <p:nvPr/>
            </p:nvSpPr>
            <p:spPr>
              <a:xfrm rot="12645307">
                <a:off x="6507243" y="4574563"/>
                <a:ext cx="502186" cy="395814"/>
              </a:xfrm>
              <a:prstGeom prst="rightArrow">
                <a:avLst/>
              </a:prstGeom>
              <a:solidFill>
                <a:srgbClr val="FF507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F11920-7E6D-02B6-891E-BD99471CD1A1}"/>
              </a:ext>
            </a:extLst>
          </p:cNvPr>
          <p:cNvSpPr/>
          <p:nvPr/>
        </p:nvSpPr>
        <p:spPr>
          <a:xfrm>
            <a:off x="7606577" y="3802653"/>
            <a:ext cx="3969236" cy="2043616"/>
          </a:xfrm>
          <a:prstGeom prst="rect">
            <a:avLst/>
          </a:prstGeom>
          <a:solidFill>
            <a:srgbClr val="1E35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8D32A4-F12A-A852-9242-2A977F4DCD0A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36;g15a4f9ec19f_0_6">
            <a:extLst>
              <a:ext uri="{FF2B5EF4-FFF2-40B4-BE49-F238E27FC236}">
                <a16:creationId xmlns:a16="http://schemas.microsoft.com/office/drawing/2014/main" id="{ECE5E869-5E65-A3F7-E4C4-8D89E762C8AC}"/>
              </a:ext>
            </a:extLst>
          </p:cNvPr>
          <p:cNvSpPr txBox="1"/>
          <p:nvPr/>
        </p:nvSpPr>
        <p:spPr>
          <a:xfrm>
            <a:off x="616187" y="5847847"/>
            <a:ext cx="644504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b="1" dirty="0">
                <a:latin typeface="나눔고딕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latin typeface="나눔고딕"/>
                <a:ea typeface="Malgun Gothic"/>
                <a:cs typeface="Malgun Gothic"/>
                <a:sym typeface="Malgun Gothic"/>
              </a:rPr>
              <a:t>버튼을 누른 특정 날 필요한 약의 뚜껑이 열리게 일정을 저장</a:t>
            </a:r>
            <a:endParaRPr lang="en-US" altLang="ko-KR" sz="1600" b="1" dirty="0">
              <a:latin typeface="나눔고딕"/>
              <a:ea typeface="나눔고딕"/>
              <a:cs typeface="Malgun Gothic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45A33-F769-5AB8-2AAC-224675007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C54BFA-2BC7-3D02-39D6-F8FC26437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050" y="1036982"/>
            <a:ext cx="1544290" cy="17326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EE1F8F-62F0-53E2-A645-4724B8F4C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050" y="3985088"/>
            <a:ext cx="1544290" cy="16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8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447639" cy="6858000"/>
            <a:chOff x="0" y="-18471"/>
            <a:chExt cx="12079224" cy="6748455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71E05BED-4C2B-4E7F-BA61-F313FA5A5967}"/>
                </a:ext>
              </a:extLst>
            </p:cNvPr>
            <p:cNvSpPr/>
            <p:nvPr/>
          </p:nvSpPr>
          <p:spPr>
            <a:xfrm flipV="1">
              <a:off x="0" y="0"/>
              <a:ext cx="12079224" cy="6729984"/>
            </a:xfrm>
            <a:prstGeom prst="round1Rect">
              <a:avLst>
                <a:gd name="adj" fmla="val 2760"/>
              </a:avLst>
            </a:prstGeom>
            <a:solidFill>
              <a:schemeClr val="bg1">
                <a:alpha val="30000"/>
              </a:schemeClr>
            </a:solidFill>
            <a:ln w="12700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F9C8B8D8-464C-4696-AD42-E043A39F11F4}"/>
                </a:ext>
              </a:extLst>
            </p:cNvPr>
            <p:cNvSpPr/>
            <p:nvPr/>
          </p:nvSpPr>
          <p:spPr>
            <a:xfrm flipV="1">
              <a:off x="0" y="0"/>
              <a:ext cx="11887200" cy="6556248"/>
            </a:xfrm>
            <a:prstGeom prst="round1Rect">
              <a:avLst>
                <a:gd name="adj" fmla="val 3524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E1A3A5A-9DE3-4FDC-B6DF-4B0D04D40DEF}"/>
                </a:ext>
              </a:extLst>
            </p:cNvPr>
            <p:cNvSpPr/>
            <p:nvPr/>
          </p:nvSpPr>
          <p:spPr>
            <a:xfrm>
              <a:off x="0" y="-18471"/>
              <a:ext cx="11887200" cy="79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000" b="1" i="1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Table of Contents</a:t>
              </a: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52A8B15-DA56-4E6C-9107-418529756162}"/>
                </a:ext>
              </a:extLst>
            </p:cNvPr>
            <p:cNvSpPr/>
            <p:nvPr/>
          </p:nvSpPr>
          <p:spPr>
            <a:xfrm rot="10800000" flipV="1">
              <a:off x="11444700" y="264652"/>
              <a:ext cx="252000" cy="252000"/>
            </a:xfrm>
            <a:prstGeom prst="roundRect">
              <a:avLst/>
            </a:prstGeom>
            <a:solidFill>
              <a:srgbClr val="70D5EC"/>
            </a:solidFill>
            <a:ln>
              <a:noFill/>
            </a:ln>
            <a:effectLst>
              <a:outerShdw blurRad="50800" dist="38100" dir="5400000" algn="t" rotWithShape="0">
                <a:srgbClr val="70D5E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prstClr val="white"/>
                  </a:solidFill>
                </a:rPr>
                <a:t>X</a:t>
              </a:r>
              <a:endParaRPr lang="ko-KR" altLang="en-US" sz="1050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195719F-5149-471E-984D-09D556E4895C}"/>
                </a:ext>
              </a:extLst>
            </p:cNvPr>
            <p:cNvGrpSpPr/>
            <p:nvPr/>
          </p:nvGrpSpPr>
          <p:grpSpPr>
            <a:xfrm>
              <a:off x="11053053" y="264652"/>
              <a:ext cx="252000" cy="252000"/>
              <a:chOff x="11053053" y="175752"/>
              <a:chExt cx="252000" cy="25200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0A3868D-69D9-4D60-BE18-2184853101CB}"/>
                  </a:ext>
                </a:extLst>
              </p:cNvPr>
              <p:cNvSpPr/>
              <p:nvPr/>
            </p:nvSpPr>
            <p:spPr>
              <a:xfrm rot="10800000" flipV="1">
                <a:off x="11053053" y="175752"/>
                <a:ext cx="252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AEBD1F02-B83C-4E35-94E5-8B919FF573D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112867" y="231485"/>
                <a:ext cx="132372" cy="140524"/>
                <a:chOff x="4594" y="900"/>
                <a:chExt cx="276" cy="29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5D083AC8-1964-4443-B936-637541132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9D800F43-DF2D-4198-8E75-ACA0153BD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EEB598CB-04D3-444D-B57C-6E0F8C3F44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A6864296-1FB1-4323-ACB1-5E27CBE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solidFill>
                  <a:srgbClr val="70D5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170" name="평행 사변형 169">
            <a:extLst>
              <a:ext uri="{FF2B5EF4-FFF2-40B4-BE49-F238E27FC236}">
                <a16:creationId xmlns:a16="http://schemas.microsoft.com/office/drawing/2014/main" id="{B4190EDB-813E-510F-8989-CD0E0D1F0EFC}"/>
              </a:ext>
            </a:extLst>
          </p:cNvPr>
          <p:cNvSpPr/>
          <p:nvPr/>
        </p:nvSpPr>
        <p:spPr>
          <a:xfrm>
            <a:off x="1168399" y="1743802"/>
            <a:ext cx="9884653" cy="619760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  <a:ea typeface="맑은 고딕"/>
              </a:rPr>
              <a:t>1. Introduction</a:t>
            </a:r>
            <a:endParaRPr lang="ko-KR" altLang="en-US" sz="2800" b="1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71" name="평행 사변형 170">
            <a:extLst>
              <a:ext uri="{FF2B5EF4-FFF2-40B4-BE49-F238E27FC236}">
                <a16:creationId xmlns:a16="http://schemas.microsoft.com/office/drawing/2014/main" id="{1107BED9-5562-F3C7-D4A3-94B8595083F7}"/>
              </a:ext>
            </a:extLst>
          </p:cNvPr>
          <p:cNvSpPr/>
          <p:nvPr/>
        </p:nvSpPr>
        <p:spPr>
          <a:xfrm>
            <a:off x="1168399" y="2810451"/>
            <a:ext cx="9884653" cy="619760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  <a:ea typeface="맑은 고딕"/>
              </a:rPr>
              <a:t>2. System</a:t>
            </a:r>
          </a:p>
        </p:txBody>
      </p:sp>
      <p:sp>
        <p:nvSpPr>
          <p:cNvPr id="172" name="평행 사변형 171">
            <a:extLst>
              <a:ext uri="{FF2B5EF4-FFF2-40B4-BE49-F238E27FC236}">
                <a16:creationId xmlns:a16="http://schemas.microsoft.com/office/drawing/2014/main" id="{A1BAC035-0633-3BFF-DD5B-52061695A9FD}"/>
              </a:ext>
            </a:extLst>
          </p:cNvPr>
          <p:cNvSpPr/>
          <p:nvPr/>
        </p:nvSpPr>
        <p:spPr>
          <a:xfrm>
            <a:off x="1168399" y="3874632"/>
            <a:ext cx="9884653" cy="619760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  <a:ea typeface="맑은 고딕"/>
              </a:rPr>
              <a:t>3. Testing</a:t>
            </a:r>
            <a:endParaRPr lang="ko-KR" altLang="en-US" sz="2800" b="1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73" name="평행 사변형 172">
            <a:extLst>
              <a:ext uri="{FF2B5EF4-FFF2-40B4-BE49-F238E27FC236}">
                <a16:creationId xmlns:a16="http://schemas.microsoft.com/office/drawing/2014/main" id="{1B538DF8-B65E-2774-CF0C-FDE72B8E5365}"/>
              </a:ext>
            </a:extLst>
          </p:cNvPr>
          <p:cNvSpPr/>
          <p:nvPr/>
        </p:nvSpPr>
        <p:spPr>
          <a:xfrm>
            <a:off x="1168399" y="4925708"/>
            <a:ext cx="9884653" cy="619760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  <a:ea typeface="맑은 고딕"/>
              </a:rPr>
              <a:t>4. Discussion &amp; Conclusion</a:t>
            </a:r>
            <a:endParaRPr lang="ko-KR" altLang="en-US" sz="2800" b="1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ACBC6-BBDD-85C2-B74E-2575D9DB9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1944855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C8DDC87-F963-B0DB-9D75-698209F96CA2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F894E-E79D-48BD-EBE4-31FF637649D7}"/>
              </a:ext>
            </a:extLst>
          </p:cNvPr>
          <p:cNvGrpSpPr/>
          <p:nvPr/>
        </p:nvGrpSpPr>
        <p:grpSpPr>
          <a:xfrm>
            <a:off x="619273" y="1268961"/>
            <a:ext cx="6455573" cy="4320000"/>
            <a:chOff x="167580" y="1160121"/>
            <a:chExt cx="6455573" cy="5194848"/>
          </a:xfrm>
        </p:grpSpPr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60D9F6D0-9481-D18D-B63E-B3139BE56643}"/>
                </a:ext>
              </a:extLst>
            </p:cNvPr>
            <p:cNvSpPr/>
            <p:nvPr/>
          </p:nvSpPr>
          <p:spPr>
            <a:xfrm>
              <a:off x="2916042" y="3532641"/>
              <a:ext cx="682019" cy="456708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DB900B6-CC9E-086B-A691-3FC57C993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6" r="1"/>
            <a:stretch/>
          </p:blipFill>
          <p:spPr>
            <a:xfrm>
              <a:off x="167580" y="1160122"/>
              <a:ext cx="2682176" cy="5194847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6DBA089-4B13-76DE-1DE6-6CD35ACA6120}"/>
                </a:ext>
              </a:extLst>
            </p:cNvPr>
            <p:cNvGrpSpPr/>
            <p:nvPr/>
          </p:nvGrpSpPr>
          <p:grpSpPr>
            <a:xfrm>
              <a:off x="167581" y="1160121"/>
              <a:ext cx="2682176" cy="5194845"/>
              <a:chOff x="545147" y="1389526"/>
              <a:chExt cx="2910705" cy="519480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6113F74-2B4D-4587-8B6F-1B0656E42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147" y="1389526"/>
                <a:ext cx="2910705" cy="51948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24F8BFA-F16B-F9A8-8B65-CFB571DFE9F7}"/>
                  </a:ext>
                </a:extLst>
              </p:cNvPr>
              <p:cNvSpPr/>
              <p:nvPr/>
            </p:nvSpPr>
            <p:spPr>
              <a:xfrm>
                <a:off x="900933" y="4203579"/>
                <a:ext cx="708454" cy="75560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C118939A-FBAB-23D1-2BAF-A6AEDE524DA3}"/>
                  </a:ext>
                </a:extLst>
              </p:cNvPr>
              <p:cNvSpPr/>
              <p:nvPr/>
            </p:nvSpPr>
            <p:spPr>
              <a:xfrm rot="12645307">
                <a:off x="1328652" y="4607516"/>
                <a:ext cx="502186" cy="395814"/>
              </a:xfrm>
              <a:prstGeom prst="rightArrow">
                <a:avLst/>
              </a:prstGeom>
              <a:solidFill>
                <a:srgbClr val="FF507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CD213A7-B72E-087A-51B8-5F2BB45E4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1922" y="1160169"/>
              <a:ext cx="2910705" cy="5194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82007C4-5D25-28FE-397B-EDC4F2CC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1921" y="1160166"/>
              <a:ext cx="2921232" cy="51948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35C391-E2BE-CD73-906E-31B17A98F27A}"/>
              </a:ext>
            </a:extLst>
          </p:cNvPr>
          <p:cNvSpPr/>
          <p:nvPr/>
        </p:nvSpPr>
        <p:spPr>
          <a:xfrm>
            <a:off x="171428" y="207550"/>
            <a:ext cx="276229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일정 리셋 기능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379F51B-2359-CE8F-1477-755B2780AEAB}"/>
              </a:ext>
            </a:extLst>
          </p:cNvPr>
          <p:cNvSpPr/>
          <p:nvPr/>
        </p:nvSpPr>
        <p:spPr>
          <a:xfrm rot="5400000">
            <a:off x="9250186" y="3134548"/>
            <a:ext cx="682019" cy="4567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692872-9FC2-DB20-3B48-F6EF3686EB5D}"/>
              </a:ext>
            </a:extLst>
          </p:cNvPr>
          <p:cNvSpPr/>
          <p:nvPr/>
        </p:nvSpPr>
        <p:spPr>
          <a:xfrm>
            <a:off x="7606577" y="874765"/>
            <a:ext cx="3969236" cy="2043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CF1B6-0FBC-9218-899B-495039035897}"/>
              </a:ext>
            </a:extLst>
          </p:cNvPr>
          <p:cNvSpPr/>
          <p:nvPr/>
        </p:nvSpPr>
        <p:spPr>
          <a:xfrm>
            <a:off x="7606577" y="3802653"/>
            <a:ext cx="3969236" cy="2043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Google Shape;136;g15a4f9ec19f_0_6">
            <a:extLst>
              <a:ext uri="{FF2B5EF4-FFF2-40B4-BE49-F238E27FC236}">
                <a16:creationId xmlns:a16="http://schemas.microsoft.com/office/drawing/2014/main" id="{D36F04F0-18D6-8FEB-D3E8-7B611CF42910}"/>
              </a:ext>
            </a:extLst>
          </p:cNvPr>
          <p:cNvSpPr txBox="1"/>
          <p:nvPr/>
        </p:nvSpPr>
        <p:spPr>
          <a:xfrm>
            <a:off x="1097417" y="5848160"/>
            <a:ext cx="596690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b="1" dirty="0">
                <a:latin typeface="나눔고딕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latin typeface="나눔고딕"/>
                <a:ea typeface="Malgun Gothic"/>
                <a:cs typeface="Malgun Gothic"/>
                <a:sym typeface="Malgun Gothic"/>
              </a:rPr>
              <a:t>리셋 버튼을 눌러 서버에 저장된 기존의 일정을 초기화 함</a:t>
            </a:r>
            <a:r>
              <a:rPr lang="en-US" altLang="ko-KR" sz="1600" b="1" dirty="0">
                <a:latin typeface="나눔고딕"/>
                <a:ea typeface="Malgun Gothic"/>
                <a:cs typeface="Malgun Gothic"/>
                <a:sym typeface="Malgun Gothic"/>
              </a:rPr>
              <a:t>.</a:t>
            </a:r>
            <a:endParaRPr lang="en-US" altLang="ko-KR" sz="1600" b="1" dirty="0">
              <a:latin typeface="나눔고딕"/>
              <a:ea typeface="나눔고딕"/>
              <a:cs typeface="Malgun Gothic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F1E0BF-0686-5BFD-3C1B-D8078161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254E1C-7570-9D77-A2B7-B777FDB50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991" y="3958152"/>
            <a:ext cx="1544290" cy="1732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55A44-8ACA-37ED-1F1F-A238A8494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0" y="1057200"/>
            <a:ext cx="1544290" cy="16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9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35C391-E2BE-CD73-906E-31B17A98F27A}"/>
              </a:ext>
            </a:extLst>
          </p:cNvPr>
          <p:cNvSpPr/>
          <p:nvPr/>
        </p:nvSpPr>
        <p:spPr>
          <a:xfrm>
            <a:off x="171428" y="207550"/>
            <a:ext cx="353173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사용방법 조회 기능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0E8880-8B59-C156-AB98-9FD59FCEF7A7}"/>
              </a:ext>
            </a:extLst>
          </p:cNvPr>
          <p:cNvGrpSpPr/>
          <p:nvPr/>
        </p:nvGrpSpPr>
        <p:grpSpPr>
          <a:xfrm>
            <a:off x="988071" y="1383853"/>
            <a:ext cx="9951416" cy="4320000"/>
            <a:chOff x="161219" y="1160117"/>
            <a:chExt cx="9951416" cy="5199332"/>
          </a:xfrm>
        </p:grpSpPr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60D9F6D0-9481-D18D-B63E-B3139BE56643}"/>
                </a:ext>
              </a:extLst>
            </p:cNvPr>
            <p:cNvSpPr/>
            <p:nvPr/>
          </p:nvSpPr>
          <p:spPr>
            <a:xfrm>
              <a:off x="2916042" y="3532641"/>
              <a:ext cx="682019" cy="456708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DB900B6-CC9E-086B-A691-3FC57C993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6" r="1"/>
            <a:stretch/>
          </p:blipFill>
          <p:spPr>
            <a:xfrm>
              <a:off x="167580" y="1160122"/>
              <a:ext cx="2682176" cy="5194847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6DBA089-4B13-76DE-1DE6-6CD35ACA6120}"/>
                </a:ext>
              </a:extLst>
            </p:cNvPr>
            <p:cNvGrpSpPr/>
            <p:nvPr/>
          </p:nvGrpSpPr>
          <p:grpSpPr>
            <a:xfrm>
              <a:off x="167581" y="1160121"/>
              <a:ext cx="2682176" cy="5194845"/>
              <a:chOff x="545147" y="1389526"/>
              <a:chExt cx="2910705" cy="519480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6113F74-2B4D-4587-8B6F-1B0656E42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147" y="1389526"/>
                <a:ext cx="2910705" cy="5194800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24F8BFA-F16B-F9A8-8B65-CFB571DFE9F7}"/>
                  </a:ext>
                </a:extLst>
              </p:cNvPr>
              <p:cNvSpPr/>
              <p:nvPr/>
            </p:nvSpPr>
            <p:spPr>
              <a:xfrm>
                <a:off x="900933" y="4203579"/>
                <a:ext cx="708454" cy="7556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C118939A-FBAB-23D1-2BAF-A6AEDE524DA3}"/>
                  </a:ext>
                </a:extLst>
              </p:cNvPr>
              <p:cNvSpPr/>
              <p:nvPr/>
            </p:nvSpPr>
            <p:spPr>
              <a:xfrm rot="12645307">
                <a:off x="1328652" y="4607516"/>
                <a:ext cx="502186" cy="395814"/>
              </a:xfrm>
              <a:prstGeom prst="rightArrow">
                <a:avLst/>
              </a:prstGeom>
              <a:solidFill>
                <a:srgbClr val="FF507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CD213A7-B72E-087A-51B8-5F2BB45E4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1923" y="1160169"/>
              <a:ext cx="2758936" cy="5194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82007C4-5D25-28FE-397B-EDC4F2CC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1921" y="1160166"/>
              <a:ext cx="2768914" cy="5194800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1C1009A-C9D8-3B71-AE01-971270B1E9B8}"/>
                </a:ext>
              </a:extLst>
            </p:cNvPr>
            <p:cNvGrpSpPr/>
            <p:nvPr/>
          </p:nvGrpSpPr>
          <p:grpSpPr>
            <a:xfrm>
              <a:off x="161219" y="1164649"/>
              <a:ext cx="2696966" cy="5194800"/>
              <a:chOff x="881996" y="278853"/>
              <a:chExt cx="3553801" cy="635077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483F9A1-AC27-85BB-D60F-0B5FF4A28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19" r="-1"/>
              <a:stretch/>
            </p:blipFill>
            <p:spPr>
              <a:xfrm>
                <a:off x="881996" y="278853"/>
                <a:ext cx="3553801" cy="6350774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563EED5-16CC-3493-2EB9-F87B3CC0688A}"/>
                  </a:ext>
                </a:extLst>
              </p:cNvPr>
              <p:cNvSpPr/>
              <p:nvPr/>
            </p:nvSpPr>
            <p:spPr>
              <a:xfrm>
                <a:off x="3145482" y="3786061"/>
                <a:ext cx="800100" cy="8520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C7CCDB73-B4E7-BA4A-AA12-4B1C8291A714}"/>
                  </a:ext>
                </a:extLst>
              </p:cNvPr>
              <p:cNvSpPr/>
              <p:nvPr/>
            </p:nvSpPr>
            <p:spPr>
              <a:xfrm rot="12645307">
                <a:off x="3722767" y="4317997"/>
                <a:ext cx="538806" cy="452864"/>
              </a:xfrm>
              <a:prstGeom prst="rightArrow">
                <a:avLst/>
              </a:prstGeom>
              <a:solidFill>
                <a:srgbClr val="FF507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955DCE7-E6D1-42BC-B4A4-9CE923763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207"/>
            <a:stretch/>
          </p:blipFill>
          <p:spPr>
            <a:xfrm>
              <a:off x="3710349" y="1161864"/>
              <a:ext cx="2750948" cy="51948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654993E-F5EC-1018-13C2-A6E467EB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9" r="-1"/>
            <a:stretch/>
          </p:blipFill>
          <p:spPr>
            <a:xfrm>
              <a:off x="7415669" y="1160117"/>
              <a:ext cx="2696966" cy="51948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861272B-8368-E314-F946-B0FB8A0140EA}"/>
                </a:ext>
              </a:extLst>
            </p:cNvPr>
            <p:cNvSpPr/>
            <p:nvPr/>
          </p:nvSpPr>
          <p:spPr>
            <a:xfrm>
              <a:off x="6570830" y="3529163"/>
              <a:ext cx="682019" cy="456708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B4BFF26-3754-1C1E-E3A4-9C5EA6DD6CB9}"/>
                </a:ext>
              </a:extLst>
            </p:cNvPr>
            <p:cNvGrpSpPr/>
            <p:nvPr/>
          </p:nvGrpSpPr>
          <p:grpSpPr>
            <a:xfrm>
              <a:off x="5769009" y="5193936"/>
              <a:ext cx="1300356" cy="1160985"/>
              <a:chOff x="6025577" y="5064268"/>
              <a:chExt cx="1300356" cy="1160985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BDCBB50-8E06-59DB-E744-13F3C3070D7F}"/>
                  </a:ext>
                </a:extLst>
              </p:cNvPr>
              <p:cNvGrpSpPr/>
              <p:nvPr/>
            </p:nvGrpSpPr>
            <p:grpSpPr>
              <a:xfrm>
                <a:off x="6025577" y="5167019"/>
                <a:ext cx="1300356" cy="1058234"/>
                <a:chOff x="6078178" y="4415502"/>
                <a:chExt cx="1300356" cy="1058234"/>
              </a:xfrm>
            </p:grpSpPr>
            <p:sp>
              <p:nvSpPr>
                <p:cNvPr id="15" name="화살표: 위로 구부러짐 14">
                  <a:extLst>
                    <a:ext uri="{FF2B5EF4-FFF2-40B4-BE49-F238E27FC236}">
                      <a16:creationId xmlns:a16="http://schemas.microsoft.com/office/drawing/2014/main" id="{41087061-D858-948B-2338-BF0792193AF2}"/>
                    </a:ext>
                  </a:extLst>
                </p:cNvPr>
                <p:cNvSpPr/>
                <p:nvPr/>
              </p:nvSpPr>
              <p:spPr>
                <a:xfrm rot="14898110">
                  <a:off x="6419958" y="4476276"/>
                  <a:ext cx="628608" cy="507059"/>
                </a:xfrm>
                <a:prstGeom prst="curvedUpArrow">
                  <a:avLst/>
                </a:prstGeom>
                <a:solidFill>
                  <a:srgbClr val="FF5072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D84A44C3-1313-BE27-62CF-C03F7B475B38}"/>
                    </a:ext>
                  </a:extLst>
                </p:cNvPr>
                <p:cNvSpPr/>
                <p:nvPr/>
              </p:nvSpPr>
              <p:spPr>
                <a:xfrm>
                  <a:off x="6078178" y="5073626"/>
                  <a:ext cx="1300356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000" b="1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뒤로 가기</a:t>
                  </a:r>
                  <a:endParaRPr lang="en-US" altLang="ko-KR" sz="20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2193D77-0957-6624-5992-1AE0C00A3412}"/>
                  </a:ext>
                </a:extLst>
              </p:cNvPr>
              <p:cNvSpPr/>
              <p:nvPr/>
            </p:nvSpPr>
            <p:spPr>
              <a:xfrm>
                <a:off x="6038799" y="5064268"/>
                <a:ext cx="1287134" cy="11609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Google Shape;136;g15a4f9ec19f_0_6">
            <a:extLst>
              <a:ext uri="{FF2B5EF4-FFF2-40B4-BE49-F238E27FC236}">
                <a16:creationId xmlns:a16="http://schemas.microsoft.com/office/drawing/2014/main" id="{690887E6-3D1A-7363-E020-9EB9C7F45A19}"/>
              </a:ext>
            </a:extLst>
          </p:cNvPr>
          <p:cNvSpPr txBox="1"/>
          <p:nvPr/>
        </p:nvSpPr>
        <p:spPr>
          <a:xfrm>
            <a:off x="1472576" y="5963056"/>
            <a:ext cx="596690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b="1" dirty="0">
                <a:latin typeface="나눔고딕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latin typeface="나눔고딕"/>
                <a:ea typeface="Malgun Gothic"/>
                <a:cs typeface="Malgun Gothic"/>
                <a:sym typeface="Malgun Gothic"/>
              </a:rPr>
              <a:t>사용방법 버튼을 눌러 사용방법 조회가 가능</a:t>
            </a:r>
            <a:endParaRPr lang="en-US" altLang="ko-KR" sz="1600" b="1" dirty="0">
              <a:latin typeface="나눔고딕"/>
              <a:ea typeface="나눔고딕"/>
              <a:cs typeface="Malgun Gothic"/>
            </a:endParaRPr>
          </a:p>
        </p:txBody>
      </p:sp>
      <p:sp>
        <p:nvSpPr>
          <p:cNvPr id="24" name="Google Shape;136;g15a4f9ec19f_0_6">
            <a:extLst>
              <a:ext uri="{FF2B5EF4-FFF2-40B4-BE49-F238E27FC236}">
                <a16:creationId xmlns:a16="http://schemas.microsoft.com/office/drawing/2014/main" id="{7B8B1E0B-E055-53F9-CC90-8EC4446ED194}"/>
              </a:ext>
            </a:extLst>
          </p:cNvPr>
          <p:cNvSpPr txBox="1"/>
          <p:nvPr/>
        </p:nvSpPr>
        <p:spPr>
          <a:xfrm>
            <a:off x="8755402" y="5907443"/>
            <a:ext cx="197420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600" b="1">
                <a:latin typeface="나눔고딕"/>
                <a:ea typeface="Malgun Gothic"/>
                <a:cs typeface="Malgun Gothic"/>
                <a:sym typeface="Malgun Gothic"/>
              </a:rPr>
              <a:t>원래 화면으로 복귀</a:t>
            </a:r>
            <a:endParaRPr lang="en-US" altLang="ko-KR" sz="1600" b="1" dirty="0">
              <a:latin typeface="나눔고딕"/>
              <a:ea typeface="나눔고딕"/>
              <a:cs typeface="Malgun Gothic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941B72-4043-F690-ED14-9EDF44ADC3F4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DC1509-2635-A285-1115-CDAA3CD32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1894503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선과 재무 기호가 있는 추상적인 디자인">
            <a:extLst>
              <a:ext uri="{FF2B5EF4-FFF2-40B4-BE49-F238E27FC236}">
                <a16:creationId xmlns:a16="http://schemas.microsoft.com/office/drawing/2014/main" id="{870113DF-D8CA-58D4-966C-EE5DD5FB8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0400" b="50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62B43A-3935-1B2A-42A9-CC58F095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2023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학년도 겨울방학 </a:t>
            </a: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IoT 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창업코딩스쿨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70BA8-81BB-7583-5E7C-2076D602F3B6}"/>
              </a:ext>
            </a:extLst>
          </p:cNvPr>
          <p:cNvSpPr txBox="1"/>
          <p:nvPr/>
        </p:nvSpPr>
        <p:spPr>
          <a:xfrm>
            <a:off x="11117943" y="-580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C1E0C-7A78-B5C2-0E12-77EB811706DE}"/>
              </a:ext>
            </a:extLst>
          </p:cNvPr>
          <p:cNvSpPr txBox="1"/>
          <p:nvPr/>
        </p:nvSpPr>
        <p:spPr>
          <a:xfrm>
            <a:off x="2921000" y="2754611"/>
            <a:ext cx="6350000" cy="923330"/>
          </a:xfrm>
          <a:prstGeom prst="rect">
            <a:avLst/>
          </a:prstGeom>
          <a:solidFill>
            <a:srgbClr val="262626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시연 모습 동영상</a:t>
            </a:r>
            <a:endParaRPr lang="en-KR" sz="5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813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35C391-E2BE-CD73-906E-31B17A98F27A}"/>
              </a:ext>
            </a:extLst>
          </p:cNvPr>
          <p:cNvSpPr/>
          <p:nvPr/>
        </p:nvSpPr>
        <p:spPr>
          <a:xfrm>
            <a:off x="171428" y="207550"/>
            <a:ext cx="237757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시연 동영상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941B72-4043-F690-ED14-9EDF44ADC3F4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341DF6-E33F-7F61-570F-613550CA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pic>
        <p:nvPicPr>
          <p:cNvPr id="6" name="KakaoTalk_Video_2023-01-17-15-43-45" descr="KakaoTalk_Video_2023-01-17-15-43-45">
            <a:hlinkClick r:id="" action="ppaction://media"/>
            <a:extLst>
              <a:ext uri="{FF2B5EF4-FFF2-40B4-BE49-F238E27FC236}">
                <a16:creationId xmlns:a16="http://schemas.microsoft.com/office/drawing/2014/main" id="{74746CEC-7A0A-64C6-7DCF-A28EF7941B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6769" y="1561430"/>
            <a:ext cx="7598461" cy="42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35C391-E2BE-CD73-906E-31B17A98F27A}"/>
              </a:ext>
            </a:extLst>
          </p:cNvPr>
          <p:cNvSpPr/>
          <p:nvPr/>
        </p:nvSpPr>
        <p:spPr>
          <a:xfrm>
            <a:off x="171428" y="207550"/>
            <a:ext cx="237757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시연 동영상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941B72-4043-F690-ED14-9EDF44ADC3F4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KakaoTalk_20230114_175101043">
            <a:hlinkClick r:id="" action="ppaction://media"/>
            <a:extLst>
              <a:ext uri="{FF2B5EF4-FFF2-40B4-BE49-F238E27FC236}">
                <a16:creationId xmlns:a16="http://schemas.microsoft.com/office/drawing/2014/main" id="{CB463FAF-FAB0-C9CC-7DDB-70C8D1166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3463" y="1246198"/>
            <a:ext cx="8795081" cy="49472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341DF6-E33F-7F61-570F-613550CA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1577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1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선과 재무 기호가 있는 추상적인 디자인">
            <a:extLst>
              <a:ext uri="{FF2B5EF4-FFF2-40B4-BE49-F238E27FC236}">
                <a16:creationId xmlns:a16="http://schemas.microsoft.com/office/drawing/2014/main" id="{870113DF-D8CA-58D4-966C-EE5DD5FB8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0400" b="50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62B43A-3935-1B2A-42A9-CC58F095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2023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학년도 겨울방학 </a:t>
            </a: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IoT 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창업코딩스쿨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70BA8-81BB-7583-5E7C-2076D602F3B6}"/>
              </a:ext>
            </a:extLst>
          </p:cNvPr>
          <p:cNvSpPr txBox="1"/>
          <p:nvPr/>
        </p:nvSpPr>
        <p:spPr>
          <a:xfrm>
            <a:off x="11117943" y="-580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90A0C-36F7-18A0-10CF-F0286BEE042B}"/>
              </a:ext>
            </a:extLst>
          </p:cNvPr>
          <p:cNvSpPr txBox="1"/>
          <p:nvPr/>
        </p:nvSpPr>
        <p:spPr>
          <a:xfrm>
            <a:off x="2921000" y="2754611"/>
            <a:ext cx="6350000" cy="923330"/>
          </a:xfrm>
          <a:prstGeom prst="rect">
            <a:avLst/>
          </a:prstGeom>
          <a:solidFill>
            <a:srgbClr val="262626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한계점 및 개선</a:t>
            </a:r>
            <a:endParaRPr lang="en-KR" sz="5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420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35C391-E2BE-CD73-906E-31B17A98F27A}"/>
              </a:ext>
            </a:extLst>
          </p:cNvPr>
          <p:cNvSpPr/>
          <p:nvPr/>
        </p:nvSpPr>
        <p:spPr>
          <a:xfrm>
            <a:off x="171428" y="207550"/>
            <a:ext cx="405110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아이디어 보완 가능성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941B72-4043-F690-ED14-9EDF44ADC3F4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1AD31E7-59FD-E668-67C1-CD5F59B2B68A}"/>
              </a:ext>
            </a:extLst>
          </p:cNvPr>
          <p:cNvGrpSpPr/>
          <p:nvPr/>
        </p:nvGrpSpPr>
        <p:grpSpPr>
          <a:xfrm>
            <a:off x="462653" y="1705637"/>
            <a:ext cx="11266693" cy="4170392"/>
            <a:chOff x="171428" y="1742707"/>
            <a:chExt cx="11266693" cy="4170392"/>
          </a:xfrm>
        </p:grpSpPr>
        <p:sp>
          <p:nvSpPr>
            <p:cNvPr id="4" name="Google Shape;151;p25">
              <a:extLst>
                <a:ext uri="{FF2B5EF4-FFF2-40B4-BE49-F238E27FC236}">
                  <a16:creationId xmlns:a16="http://schemas.microsoft.com/office/drawing/2014/main" id="{10892C72-6DFD-6D99-F878-099CAB8766A7}"/>
                </a:ext>
              </a:extLst>
            </p:cNvPr>
            <p:cNvSpPr/>
            <p:nvPr/>
          </p:nvSpPr>
          <p:spPr>
            <a:xfrm>
              <a:off x="5746176" y="3956372"/>
              <a:ext cx="346416" cy="24969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E355F"/>
            </a:solidFill>
            <a:ln>
              <a:solidFill>
                <a:srgbClr val="1E355F"/>
              </a:solidFill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702D17-4ED9-22EC-E7EB-E26DCEBEF202}"/>
                </a:ext>
              </a:extLst>
            </p:cNvPr>
            <p:cNvSpPr txBox="1"/>
            <p:nvPr/>
          </p:nvSpPr>
          <p:spPr>
            <a:xfrm>
              <a:off x="6109524" y="2249339"/>
              <a:ext cx="5328597" cy="3663760"/>
            </a:xfrm>
            <a:prstGeom prst="roundRect">
              <a:avLst>
                <a:gd name="adj" fmla="val 13894"/>
              </a:avLst>
            </a:prstGeom>
            <a:noFill/>
            <a:ln w="57150">
              <a:solidFill>
                <a:srgbClr val="1E355F"/>
              </a:solidFill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marL="285750" indent="-285750">
                <a:lnSpc>
                  <a:spcPct val="150000"/>
                </a:lnSpc>
                <a:buSzPts val="1200"/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latin typeface="Malgun Gothic"/>
                  <a:ea typeface="맑은 고딕"/>
                </a:rPr>
                <a:t>3D </a:t>
              </a:r>
              <a:r>
                <a:rPr lang="ko-KR" altLang="en-US" sz="2400" b="1" dirty="0">
                  <a:latin typeface="Malgun Gothic"/>
                  <a:ea typeface="맑은 고딕"/>
                </a:rPr>
                <a:t>프린터를 이용해 약통 모델을 제작하면 내구성을 높일 수 있음</a:t>
              </a:r>
              <a:r>
                <a:rPr lang="en-US" altLang="ko-KR" sz="2400" b="1" dirty="0">
                  <a:latin typeface="Malgun Gothic"/>
                  <a:ea typeface="맑은 고딕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SzPts val="1200"/>
                <a:buFont typeface="Arial" panose="020B0604020202020204" pitchFamily="34" charset="0"/>
                <a:buChar char="•"/>
              </a:pPr>
              <a:r>
                <a:rPr lang="ko-KR" altLang="en-US" sz="2400" b="1" dirty="0" err="1">
                  <a:latin typeface="Malgun Gothic"/>
                  <a:ea typeface="맑은 고딕"/>
                </a:rPr>
                <a:t>어플</a:t>
              </a:r>
              <a:r>
                <a:rPr lang="ko-KR" altLang="en-US" sz="2400" b="1" dirty="0">
                  <a:latin typeface="Malgun Gothic"/>
                  <a:ea typeface="맑은 고딕"/>
                </a:rPr>
                <a:t> 내에서 시간 설정 기능 구현 </a:t>
              </a:r>
              <a:endParaRPr lang="en-US" altLang="ko-KR" sz="2400" b="1" dirty="0">
                <a:latin typeface="Malgun Gothic"/>
                <a:ea typeface="맑은 고딕"/>
              </a:endParaRPr>
            </a:p>
            <a:p>
              <a:pPr marL="285750" indent="-285750">
                <a:lnSpc>
                  <a:spcPct val="150000"/>
                </a:lnSpc>
                <a:buSzPts val="1200"/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Malgun Gothic"/>
                  <a:ea typeface="맑은 고딕"/>
                </a:rPr>
                <a:t>어플을 동시에 사용할 수 있는 사용자의 수를 늘림</a:t>
              </a:r>
              <a:endParaRPr lang="en-US" altLang="ko-KR" sz="2400" b="1" dirty="0">
                <a:latin typeface="Malgun Gothic"/>
                <a:ea typeface="맑은 고딕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706C15-5A2E-4BE1-FB74-3A7377686A86}"/>
                </a:ext>
              </a:extLst>
            </p:cNvPr>
            <p:cNvSpPr txBox="1"/>
            <p:nvPr/>
          </p:nvSpPr>
          <p:spPr>
            <a:xfrm>
              <a:off x="171428" y="2249339"/>
              <a:ext cx="5515568" cy="3663760"/>
            </a:xfrm>
            <a:prstGeom prst="roundRect">
              <a:avLst>
                <a:gd name="adj" fmla="val 13547"/>
              </a:avLst>
            </a:prstGeom>
            <a:noFill/>
            <a:ln w="57150">
              <a:solidFill>
                <a:srgbClr val="1E355F"/>
              </a:solidFill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marL="285750" indent="-285750">
                <a:lnSpc>
                  <a:spcPct val="150000"/>
                </a:lnSpc>
                <a:buSzPts val="1200"/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Malgun Gothic"/>
                  <a:ea typeface="맑은 고딕"/>
                </a:rPr>
                <a:t>우드락으로 제작하여 약통 내구성이 떨어짐</a:t>
              </a:r>
              <a:r>
                <a:rPr lang="en-US" altLang="ko-KR" sz="2400" b="1" dirty="0">
                  <a:latin typeface="Malgun Gothic"/>
                  <a:ea typeface="맑은 고딕"/>
                </a:rPr>
                <a:t>.</a:t>
              </a:r>
              <a:r>
                <a:rPr lang="ko-KR" altLang="en-US" sz="2400" b="1" dirty="0">
                  <a:latin typeface="Malgun Gothic"/>
                  <a:ea typeface="맑은 고딕"/>
                </a:rPr>
                <a:t> </a:t>
              </a:r>
              <a:endParaRPr lang="en-US" altLang="ko-KR" sz="2400" b="1" dirty="0">
                <a:latin typeface="Malgun Gothic"/>
                <a:ea typeface="맑은 고딕"/>
              </a:endParaRPr>
            </a:p>
            <a:p>
              <a:pPr marL="285750" indent="-285750">
                <a:lnSpc>
                  <a:spcPct val="150000"/>
                </a:lnSpc>
                <a:buSzPts val="1200"/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Malgun Gothic"/>
                  <a:ea typeface="맑은 고딕"/>
                </a:rPr>
                <a:t>시간 설정을 어플 내에서 매뉴얼적으로 해주어야 함</a:t>
              </a:r>
              <a:r>
                <a:rPr lang="en-US" altLang="ko-KR" sz="2400" b="1" dirty="0">
                  <a:latin typeface="Malgun Gothic"/>
                  <a:ea typeface="맑은 고딕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SzPts val="1200"/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Malgun Gothic"/>
                  <a:ea typeface="맑은 고딕"/>
                </a:rPr>
                <a:t>어플의 사용자가 한 명으로 제한됨</a:t>
              </a:r>
              <a:endParaRPr lang="en-US" altLang="ko-KR" sz="2400" b="1" dirty="0">
                <a:latin typeface="Malgun Gothic"/>
                <a:ea typeface="맑은 고딕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CFFBC4A-91F1-11D3-81AA-47145662CB91}"/>
                </a:ext>
              </a:extLst>
            </p:cNvPr>
            <p:cNvSpPr/>
            <p:nvPr/>
          </p:nvSpPr>
          <p:spPr>
            <a:xfrm>
              <a:off x="1403630" y="1742707"/>
              <a:ext cx="2807256" cy="1013259"/>
            </a:xfrm>
            <a:prstGeom prst="ellipse">
              <a:avLst/>
            </a:prstGeom>
            <a:solidFill>
              <a:srgbClr val="1E355F"/>
            </a:solidFill>
            <a:ln>
              <a:solidFill>
                <a:srgbClr val="1E3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한계점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299D7A-658D-624B-9DE7-DF8E5F2E498C}"/>
                </a:ext>
              </a:extLst>
            </p:cNvPr>
            <p:cNvSpPr/>
            <p:nvPr/>
          </p:nvSpPr>
          <p:spPr>
            <a:xfrm>
              <a:off x="7370194" y="1742709"/>
              <a:ext cx="2807256" cy="1013259"/>
            </a:xfrm>
            <a:prstGeom prst="ellipse">
              <a:avLst/>
            </a:prstGeom>
            <a:noFill/>
            <a:ln>
              <a:solidFill>
                <a:srgbClr val="E2CB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>
                  <a:solidFill>
                    <a:schemeClr val="tx1"/>
                  </a:solidFill>
                </a:rPr>
                <a:t>개선방안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CFFBC4A-91F1-11D3-81AA-47145662CB91}"/>
                </a:ext>
              </a:extLst>
            </p:cNvPr>
            <p:cNvSpPr/>
            <p:nvPr/>
          </p:nvSpPr>
          <p:spPr>
            <a:xfrm>
              <a:off x="7387126" y="1742708"/>
              <a:ext cx="2807256" cy="1013259"/>
            </a:xfrm>
            <a:prstGeom prst="ellipse">
              <a:avLst/>
            </a:prstGeom>
            <a:solidFill>
              <a:srgbClr val="1E355F"/>
            </a:solidFill>
            <a:ln>
              <a:solidFill>
                <a:srgbClr val="1E3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개선 방안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DC7FB6-F6DE-806D-86F7-0AF0EF33A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346921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선과 재무 기호가 있는 추상적인 디자인">
            <a:extLst>
              <a:ext uri="{FF2B5EF4-FFF2-40B4-BE49-F238E27FC236}">
                <a16:creationId xmlns:a16="http://schemas.microsoft.com/office/drawing/2014/main" id="{22383D92-E186-DD31-E475-8C23FB9A6C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0400" b="50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62B43A-3935-1B2A-42A9-CC58F095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2023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학년도 겨울방학 </a:t>
            </a: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IoT 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창업코딩스쿨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70BA8-81BB-7583-5E7C-2076D602F3B6}"/>
              </a:ext>
            </a:extLst>
          </p:cNvPr>
          <p:cNvSpPr txBox="1"/>
          <p:nvPr/>
        </p:nvSpPr>
        <p:spPr>
          <a:xfrm>
            <a:off x="11117943" y="-580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FF842-CC3F-D3ED-DB3A-2E217B0DCD31}"/>
              </a:ext>
            </a:extLst>
          </p:cNvPr>
          <p:cNvSpPr txBox="1"/>
          <p:nvPr/>
        </p:nvSpPr>
        <p:spPr>
          <a:xfrm>
            <a:off x="3120570" y="2728686"/>
            <a:ext cx="5950859" cy="923330"/>
          </a:xfrm>
          <a:prstGeom prst="rect">
            <a:avLst/>
          </a:prstGeom>
          <a:solidFill>
            <a:schemeClr val="tx1">
              <a:lumMod val="85000"/>
              <a:lumOff val="15000"/>
              <a:alpha val="6980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</a:rPr>
              <a:t>감사합니다</a:t>
            </a:r>
            <a:endParaRPr lang="en-KR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600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19005-2DEF-C438-0861-B9CA8305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9F4FCF-3571-681B-EA37-77C728AD245B}"/>
              </a:ext>
            </a:extLst>
          </p:cNvPr>
          <p:cNvGrpSpPr/>
          <p:nvPr/>
        </p:nvGrpSpPr>
        <p:grpSpPr>
          <a:xfrm>
            <a:off x="838200" y="1828799"/>
            <a:ext cx="9170774" cy="1944131"/>
            <a:chOff x="245075" y="2290118"/>
            <a:chExt cx="10661821" cy="252901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DC1F7E8-6765-AAEB-1E2F-33651BBE256C}"/>
                </a:ext>
              </a:extLst>
            </p:cNvPr>
            <p:cNvSpPr/>
            <p:nvPr/>
          </p:nvSpPr>
          <p:spPr>
            <a:xfrm>
              <a:off x="245075" y="2290119"/>
              <a:ext cx="2984157" cy="252901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어플을 통해</a:t>
              </a:r>
              <a:endParaRPr lang="en-US" altLang="ko-KR" dirty="0"/>
            </a:p>
            <a:p>
              <a:pPr algn="ctr"/>
              <a:r>
                <a:rPr lang="ko-KR" altLang="en-US" dirty="0"/>
                <a:t>약 지급 일정을</a:t>
              </a:r>
              <a:endParaRPr lang="en-US" altLang="ko-KR" dirty="0"/>
            </a:p>
            <a:p>
              <a:pPr algn="ctr"/>
              <a:r>
                <a:rPr lang="ko-KR" altLang="en-US" dirty="0"/>
                <a:t>설정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A035A0E-A513-A9C2-C4D6-41C5FF47714C}"/>
                </a:ext>
              </a:extLst>
            </p:cNvPr>
            <p:cNvSpPr/>
            <p:nvPr/>
          </p:nvSpPr>
          <p:spPr>
            <a:xfrm>
              <a:off x="3989172" y="2290118"/>
              <a:ext cx="2984157" cy="252901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Firebase </a:t>
              </a:r>
              <a:r>
                <a:rPr lang="ko-KR" altLang="en-US" dirty="0"/>
                <a:t>서버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서버에 일정이 </a:t>
              </a:r>
              <a:endParaRPr lang="en-US" altLang="ko-KR" dirty="0"/>
            </a:p>
            <a:p>
              <a:pPr algn="ctr"/>
              <a:r>
                <a:rPr lang="ko-KR" altLang="en-US" dirty="0"/>
                <a:t>저장됨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EF18F1B-B6A4-2479-5AC0-35104EFDF5B8}"/>
                </a:ext>
              </a:extLst>
            </p:cNvPr>
            <p:cNvSpPr/>
            <p:nvPr/>
          </p:nvSpPr>
          <p:spPr>
            <a:xfrm>
              <a:off x="7922739" y="2290118"/>
              <a:ext cx="2984157" cy="252901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아두이노</a:t>
              </a:r>
              <a:r>
                <a:rPr lang="ko-KR" altLang="en-US" dirty="0">
                  <a:solidFill>
                    <a:schemeClr val="tx1"/>
                  </a:solidFill>
                </a:rPr>
                <a:t> 통신을 통해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서버에 </a:t>
              </a:r>
              <a:r>
                <a:rPr lang="ko-KR" altLang="en-US" dirty="0" err="1">
                  <a:solidFill>
                    <a:schemeClr val="tx1"/>
                  </a:solidFill>
                </a:rPr>
                <a:t>업로드된</a:t>
              </a:r>
              <a:r>
                <a:rPr lang="ko-KR" altLang="en-US" dirty="0">
                  <a:solidFill>
                    <a:schemeClr val="tx1"/>
                  </a:solidFill>
                </a:rPr>
                <a:t> 일정을 실시간으로 모니터링 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시간이 되면</a:t>
              </a:r>
              <a:r>
                <a:rPr lang="en-US" altLang="ko-KR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약통이 열림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6EAB2F0C-BD04-5612-CF21-3069ED80C9F9}"/>
                </a:ext>
              </a:extLst>
            </p:cNvPr>
            <p:cNvSpPr/>
            <p:nvPr/>
          </p:nvSpPr>
          <p:spPr>
            <a:xfrm>
              <a:off x="3229232" y="3429000"/>
              <a:ext cx="682019" cy="37979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F15ECF74-2E98-7DF0-3229-A6F443FA1133}"/>
                </a:ext>
              </a:extLst>
            </p:cNvPr>
            <p:cNvSpPr/>
            <p:nvPr/>
          </p:nvSpPr>
          <p:spPr>
            <a:xfrm>
              <a:off x="7051250" y="3429000"/>
              <a:ext cx="682019" cy="37979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6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A7C59EF2-5450-A9BE-BC8F-F606635B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396" y="3911040"/>
            <a:ext cx="5436973" cy="186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CB523A8-F08B-90BB-C97D-6B162DCFC264}"/>
              </a:ext>
            </a:extLst>
          </p:cNvPr>
          <p:cNvSpPr txBox="1">
            <a:spLocks/>
          </p:cNvSpPr>
          <p:nvPr/>
        </p:nvSpPr>
        <p:spPr>
          <a:xfrm>
            <a:off x="681681" y="424755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어플을 통해 약 지급 일정을 설정</a:t>
            </a:r>
            <a:endParaRPr lang="en-US" altLang="ko-KR" dirty="0"/>
          </a:p>
          <a:p>
            <a:r>
              <a:rPr lang="en-US" altLang="ko-KR" dirty="0"/>
              <a:t>Firebase </a:t>
            </a:r>
            <a:r>
              <a:rPr lang="ko-KR" altLang="en-US" dirty="0"/>
              <a:t>서버에 일정이 저장됨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D1 R1 </a:t>
            </a:r>
            <a:r>
              <a:rPr lang="ko-KR" altLang="en-US" dirty="0"/>
              <a:t>보드가 와이파이 통신을 통해 서버에 업로드 된 일정을 모니터링 한 후</a:t>
            </a:r>
            <a:r>
              <a:rPr lang="en-US" altLang="ko-KR" dirty="0"/>
              <a:t>, </a:t>
            </a:r>
            <a:r>
              <a:rPr lang="ko-KR" altLang="en-US" dirty="0"/>
              <a:t>시간이 되면 약통을 작동함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F2A55-EA45-19B3-B92A-E2FEE34A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2926088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0999E-3174-E607-0C8C-7053249C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4461F-6F2A-87DB-A1D7-88415E7ED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A6C5C-BAAD-116E-72D0-B89ACC78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87224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D08CB51-1878-1917-6592-061F9D277B62}"/>
              </a:ext>
            </a:extLst>
          </p:cNvPr>
          <p:cNvSpPr/>
          <p:nvPr/>
        </p:nvSpPr>
        <p:spPr>
          <a:xfrm>
            <a:off x="171428" y="207550"/>
            <a:ext cx="185820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문제 상황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B0C4F32-9A7D-D0B7-615B-DFA68089D85E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561CA0-46FB-E0EE-E4A5-CB5E54E51E8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56" y="1268168"/>
            <a:ext cx="5214155" cy="32423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566C45-A7D1-8EA0-A477-E42A42C79098}"/>
              </a:ext>
            </a:extLst>
          </p:cNvPr>
          <p:cNvGrpSpPr/>
          <p:nvPr/>
        </p:nvGrpSpPr>
        <p:grpSpPr>
          <a:xfrm>
            <a:off x="369392" y="1219602"/>
            <a:ext cx="5475354" cy="3278006"/>
            <a:chOff x="531351" y="1609588"/>
            <a:chExt cx="5353883" cy="332789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D951854-2EC9-8A4B-C367-AEB87A933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51" y="1609588"/>
              <a:ext cx="5353883" cy="33278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1095B4B3-706C-A33C-7D35-97BDD3555E9B}"/>
                </a:ext>
              </a:extLst>
            </p:cNvPr>
            <p:cNvSpPr/>
            <p:nvPr/>
          </p:nvSpPr>
          <p:spPr>
            <a:xfrm rot="20788282">
              <a:off x="838567" y="3653920"/>
              <a:ext cx="4959748" cy="36150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50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6C5FC5-0CB5-9621-D01D-965E32186727}"/>
              </a:ext>
            </a:extLst>
          </p:cNvPr>
          <p:cNvGrpSpPr/>
          <p:nvPr/>
        </p:nvGrpSpPr>
        <p:grpSpPr>
          <a:xfrm>
            <a:off x="1549828" y="5562256"/>
            <a:ext cx="9092344" cy="595372"/>
            <a:chOff x="2029629" y="6026838"/>
            <a:chExt cx="9678712" cy="59537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61D4169-F2DD-EABC-EB48-07D7DA499549}"/>
                </a:ext>
              </a:extLst>
            </p:cNvPr>
            <p:cNvGrpSpPr/>
            <p:nvPr/>
          </p:nvGrpSpPr>
          <p:grpSpPr>
            <a:xfrm>
              <a:off x="2146732" y="6080758"/>
              <a:ext cx="9561609" cy="461665"/>
              <a:chOff x="1184236" y="6087560"/>
              <a:chExt cx="9561609" cy="461665"/>
            </a:xfrm>
          </p:grpSpPr>
          <p:sp>
            <p:nvSpPr>
              <p:cNvPr id="18" name="Google Shape;151;p25">
                <a:extLst>
                  <a:ext uri="{FF2B5EF4-FFF2-40B4-BE49-F238E27FC236}">
                    <a16:creationId xmlns:a16="http://schemas.microsoft.com/office/drawing/2014/main" id="{8DBFD02C-8C19-5C2D-F5BF-2CDDCD5175F4}"/>
                  </a:ext>
                </a:extLst>
              </p:cNvPr>
              <p:cNvSpPr/>
              <p:nvPr/>
            </p:nvSpPr>
            <p:spPr>
              <a:xfrm>
                <a:off x="1184236" y="6150566"/>
                <a:ext cx="457724" cy="307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CC034B-44AE-44B7-BAE7-F434CC015BF8}"/>
                  </a:ext>
                </a:extLst>
              </p:cNvPr>
              <p:cNvSpPr txBox="1"/>
              <p:nvPr/>
            </p:nvSpPr>
            <p:spPr>
              <a:xfrm>
                <a:off x="1641960" y="6087560"/>
                <a:ext cx="91038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rgbClr val="FF0000"/>
                    </a:solidFill>
                  </a:rPr>
                  <a:t>복용 약물 관리를 해 주는 발명품을 통해 문제를 해결하려 함</a:t>
                </a: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D485281-776C-EAAC-7D4A-8AE3E378458C}"/>
                </a:ext>
              </a:extLst>
            </p:cNvPr>
            <p:cNvSpPr/>
            <p:nvPr/>
          </p:nvSpPr>
          <p:spPr>
            <a:xfrm>
              <a:off x="2029629" y="6026838"/>
              <a:ext cx="9678712" cy="59537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C03A14-2F6C-63ED-A552-A0F92058B410}"/>
              </a:ext>
            </a:extLst>
          </p:cNvPr>
          <p:cNvSpPr/>
          <p:nvPr/>
        </p:nvSpPr>
        <p:spPr>
          <a:xfrm>
            <a:off x="1934265" y="3857368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0"/>
                <a:solidFill>
                  <a:schemeClr val="accent4"/>
                </a:solidFill>
              </a:rPr>
              <a:t>증가중</a:t>
            </a:r>
            <a:endParaRPr lang="en-US" altLang="ko-KR" sz="2000" b="1" cap="none" spc="0" dirty="0">
              <a:ln w="0"/>
              <a:solidFill>
                <a:schemeClr val="accent4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20206-0393-F591-753A-25550EC6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19A42-95BA-7537-BDE8-56F34410EFA8}"/>
              </a:ext>
            </a:extLst>
          </p:cNvPr>
          <p:cNvSpPr txBox="1"/>
          <p:nvPr/>
        </p:nvSpPr>
        <p:spPr>
          <a:xfrm>
            <a:off x="285623" y="4673316"/>
            <a:ext cx="5642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/>
              <a:t>&gt;</a:t>
            </a:r>
            <a:r>
              <a:rPr lang="ko-KR" altLang="en-US" sz="2200" b="1"/>
              <a:t> 만성질환 보유 </a:t>
            </a:r>
            <a:r>
              <a:rPr lang="en-US" altLang="ko-KR" sz="2200" b="1"/>
              <a:t>65</a:t>
            </a:r>
            <a:r>
              <a:rPr lang="ko-KR" altLang="en-US" sz="2200" b="1"/>
              <a:t>세 이상 노인 비율 증가</a:t>
            </a:r>
            <a:endParaRPr lang="en-KR" sz="2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F571D-0D8A-32DE-E1EF-BDA9E01D1136}"/>
              </a:ext>
            </a:extLst>
          </p:cNvPr>
          <p:cNvSpPr txBox="1"/>
          <p:nvPr/>
        </p:nvSpPr>
        <p:spPr>
          <a:xfrm>
            <a:off x="6263488" y="4675405"/>
            <a:ext cx="5498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/>
              <a:t>&gt;</a:t>
            </a:r>
            <a:r>
              <a:rPr lang="ko-KR" altLang="en-US" sz="2200" b="1"/>
              <a:t> 노인이 복용하는 약물에 대한 관리 필요</a:t>
            </a:r>
            <a:endParaRPr lang="en-KR" sz="2200" b="1"/>
          </a:p>
        </p:txBody>
      </p:sp>
    </p:spTree>
    <p:extLst>
      <p:ext uri="{BB962C8B-B14F-4D97-AF65-F5344CB8AC3E}">
        <p14:creationId xmlns:p14="http://schemas.microsoft.com/office/powerpoint/2010/main" val="27284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52C1F01-F40B-25C4-50F7-FE5D4AD2913E}"/>
              </a:ext>
            </a:extLst>
          </p:cNvPr>
          <p:cNvSpPr/>
          <p:nvPr/>
        </p:nvSpPr>
        <p:spPr>
          <a:xfrm>
            <a:off x="9873762" y="6490436"/>
            <a:ext cx="2318238" cy="404446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Google Shape;191;p42">
            <a:extLst>
              <a:ext uri="{FF2B5EF4-FFF2-40B4-BE49-F238E27FC236}">
                <a16:creationId xmlns:a16="http://schemas.microsoft.com/office/drawing/2014/main" id="{E0AEAC86-F293-F045-314F-8BC404A9D69B}"/>
              </a:ext>
            </a:extLst>
          </p:cNvPr>
          <p:cNvSpPr/>
          <p:nvPr/>
        </p:nvSpPr>
        <p:spPr>
          <a:xfrm>
            <a:off x="1172927" y="1295876"/>
            <a:ext cx="9935683" cy="4624446"/>
          </a:xfrm>
          <a:prstGeom prst="roundRect">
            <a:avLst>
              <a:gd name="adj" fmla="val 9539"/>
            </a:avLst>
          </a:prstGeom>
          <a:solidFill>
            <a:schemeClr val="accent5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92;p42">
            <a:extLst>
              <a:ext uri="{FF2B5EF4-FFF2-40B4-BE49-F238E27FC236}">
                <a16:creationId xmlns:a16="http://schemas.microsoft.com/office/drawing/2014/main" id="{4E72D01B-638D-BED5-E20A-4DB2AE0F835E}"/>
              </a:ext>
            </a:extLst>
          </p:cNvPr>
          <p:cNvSpPr/>
          <p:nvPr/>
        </p:nvSpPr>
        <p:spPr>
          <a:xfrm>
            <a:off x="9161784" y="712088"/>
            <a:ext cx="1038923" cy="1647764"/>
          </a:xfrm>
          <a:custGeom>
            <a:avLst/>
            <a:gdLst/>
            <a:ahLst/>
            <a:cxnLst/>
            <a:rect l="l" t="t" r="r" b="b"/>
            <a:pathLst>
              <a:path w="14919" h="21975" extrusionOk="0">
                <a:moveTo>
                  <a:pt x="4405" y="0"/>
                </a:moveTo>
                <a:cubicBezTo>
                  <a:pt x="3855" y="0"/>
                  <a:pt x="3301" y="102"/>
                  <a:pt x="2767" y="302"/>
                </a:cubicBezTo>
                <a:cubicBezTo>
                  <a:pt x="1737" y="736"/>
                  <a:pt x="869" y="1550"/>
                  <a:pt x="435" y="2608"/>
                </a:cubicBezTo>
                <a:cubicBezTo>
                  <a:pt x="55" y="3476"/>
                  <a:pt x="1" y="4479"/>
                  <a:pt x="272" y="5374"/>
                </a:cubicBezTo>
                <a:lnTo>
                  <a:pt x="1547" y="5374"/>
                </a:lnTo>
                <a:cubicBezTo>
                  <a:pt x="950" y="3828"/>
                  <a:pt x="1682" y="2092"/>
                  <a:pt x="3256" y="1441"/>
                </a:cubicBezTo>
                <a:cubicBezTo>
                  <a:pt x="3629" y="1291"/>
                  <a:pt x="4016" y="1219"/>
                  <a:pt x="4396" y="1219"/>
                </a:cubicBezTo>
                <a:cubicBezTo>
                  <a:pt x="5589" y="1219"/>
                  <a:pt x="6722" y="1923"/>
                  <a:pt x="7216" y="3096"/>
                </a:cubicBezTo>
                <a:lnTo>
                  <a:pt x="13454" y="18475"/>
                </a:lnTo>
                <a:cubicBezTo>
                  <a:pt x="13617" y="18882"/>
                  <a:pt x="13617" y="19316"/>
                  <a:pt x="13454" y="19723"/>
                </a:cubicBezTo>
                <a:cubicBezTo>
                  <a:pt x="13291" y="20130"/>
                  <a:pt x="12939" y="20428"/>
                  <a:pt x="12532" y="20618"/>
                </a:cubicBezTo>
                <a:cubicBezTo>
                  <a:pt x="12336" y="20694"/>
                  <a:pt x="12132" y="20730"/>
                  <a:pt x="11931" y="20730"/>
                </a:cubicBezTo>
                <a:cubicBezTo>
                  <a:pt x="11269" y="20730"/>
                  <a:pt x="10632" y="20340"/>
                  <a:pt x="10362" y="19696"/>
                </a:cubicBezTo>
                <a:lnTo>
                  <a:pt x="6429" y="10067"/>
                </a:lnTo>
                <a:cubicBezTo>
                  <a:pt x="6324" y="9836"/>
                  <a:pt x="6105" y="9669"/>
                  <a:pt x="5848" y="9669"/>
                </a:cubicBezTo>
                <a:cubicBezTo>
                  <a:pt x="5773" y="9669"/>
                  <a:pt x="5695" y="9684"/>
                  <a:pt x="5615" y="9714"/>
                </a:cubicBezTo>
                <a:cubicBezTo>
                  <a:pt x="5317" y="9850"/>
                  <a:pt x="5154" y="10202"/>
                  <a:pt x="5290" y="10528"/>
                </a:cubicBezTo>
                <a:lnTo>
                  <a:pt x="9223" y="20157"/>
                </a:lnTo>
                <a:cubicBezTo>
                  <a:pt x="9657" y="21296"/>
                  <a:pt x="10742" y="21974"/>
                  <a:pt x="11908" y="21974"/>
                </a:cubicBezTo>
                <a:cubicBezTo>
                  <a:pt x="12261" y="21974"/>
                  <a:pt x="12640" y="21893"/>
                  <a:pt x="12993" y="21757"/>
                </a:cubicBezTo>
                <a:cubicBezTo>
                  <a:pt x="13698" y="21459"/>
                  <a:pt x="14268" y="20916"/>
                  <a:pt x="14539" y="20184"/>
                </a:cubicBezTo>
                <a:cubicBezTo>
                  <a:pt x="14810" y="19479"/>
                  <a:pt x="14919" y="18746"/>
                  <a:pt x="14621" y="18041"/>
                </a:cubicBezTo>
                <a:lnTo>
                  <a:pt x="8382" y="2662"/>
                </a:lnTo>
                <a:cubicBezTo>
                  <a:pt x="7921" y="1631"/>
                  <a:pt x="7107" y="763"/>
                  <a:pt x="6077" y="329"/>
                </a:cubicBezTo>
                <a:cubicBezTo>
                  <a:pt x="5539" y="109"/>
                  <a:pt x="4974" y="0"/>
                  <a:pt x="44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93;p42">
            <a:extLst>
              <a:ext uri="{FF2B5EF4-FFF2-40B4-BE49-F238E27FC236}">
                <a16:creationId xmlns:a16="http://schemas.microsoft.com/office/drawing/2014/main" id="{E2F35B3B-9965-653B-FEC9-410942B4C459}"/>
              </a:ext>
            </a:extLst>
          </p:cNvPr>
          <p:cNvSpPr/>
          <p:nvPr/>
        </p:nvSpPr>
        <p:spPr>
          <a:xfrm>
            <a:off x="5281665" y="982870"/>
            <a:ext cx="1607841" cy="65399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4;p42">
            <a:extLst>
              <a:ext uri="{FF2B5EF4-FFF2-40B4-BE49-F238E27FC236}">
                <a16:creationId xmlns:a16="http://schemas.microsoft.com/office/drawing/2014/main" id="{0F5CC379-0D2E-2271-5041-061B80D48A65}"/>
              </a:ext>
            </a:extLst>
          </p:cNvPr>
          <p:cNvSpPr txBox="1">
            <a:spLocks/>
          </p:cNvSpPr>
          <p:nvPr/>
        </p:nvSpPr>
        <p:spPr>
          <a:xfrm>
            <a:off x="1880435" y="2197955"/>
            <a:ext cx="8520670" cy="8649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ko-KR" altLang="en-US" sz="6000" b="1" dirty="0">
                <a:latin typeface="Jua"/>
                <a:ea typeface="Jua"/>
                <a:cs typeface="Jua"/>
                <a:sym typeface="Jua"/>
              </a:rPr>
              <a:t>스마트 </a:t>
            </a:r>
            <a:r>
              <a:rPr lang="en-US" altLang="ko-KR" sz="6000" b="1" dirty="0">
                <a:latin typeface="Jua"/>
                <a:ea typeface="Jua"/>
                <a:cs typeface="Jua"/>
                <a:sym typeface="Jua"/>
              </a:rPr>
              <a:t>IOT </a:t>
            </a:r>
            <a:r>
              <a:rPr lang="ko-KR" altLang="en-US" sz="6000" b="1" dirty="0">
                <a:latin typeface="Jua"/>
                <a:ea typeface="Jua"/>
                <a:cs typeface="Jua"/>
                <a:sym typeface="Jua"/>
              </a:rPr>
              <a:t>약통 프로젝트</a:t>
            </a:r>
          </a:p>
        </p:txBody>
      </p:sp>
      <p:sp>
        <p:nvSpPr>
          <p:cNvPr id="11" name="Google Shape;195;p42">
            <a:extLst>
              <a:ext uri="{FF2B5EF4-FFF2-40B4-BE49-F238E27FC236}">
                <a16:creationId xmlns:a16="http://schemas.microsoft.com/office/drawing/2014/main" id="{6234F8E1-D10C-786D-F7D5-9CA6A14F0376}"/>
              </a:ext>
            </a:extLst>
          </p:cNvPr>
          <p:cNvSpPr txBox="1">
            <a:spLocks/>
          </p:cNvSpPr>
          <p:nvPr/>
        </p:nvSpPr>
        <p:spPr>
          <a:xfrm>
            <a:off x="1835665" y="3835233"/>
            <a:ext cx="8520670" cy="13098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400" b="1" u="sng" dirty="0">
                <a:latin typeface="Jua"/>
                <a:ea typeface="Jua"/>
                <a:cs typeface="Jua"/>
                <a:sym typeface="Jua"/>
              </a:rPr>
              <a:t>Team </a:t>
            </a:r>
            <a:r>
              <a:rPr lang="en-US" altLang="ko-KR" sz="2400" b="1" u="sng" dirty="0">
                <a:latin typeface="Jua"/>
                <a:ea typeface="Jua"/>
                <a:cs typeface="Jua"/>
                <a:sym typeface="Jua"/>
              </a:rPr>
              <a:t>5</a:t>
            </a:r>
            <a:endParaRPr lang="en" sz="2400" b="1" u="sng" dirty="0">
              <a:latin typeface="Jua"/>
              <a:ea typeface="Jua"/>
              <a:cs typeface="Jua"/>
              <a:sym typeface="Jua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800" dirty="0">
              <a:latin typeface="Jua"/>
              <a:ea typeface="Jua"/>
              <a:cs typeface="Jua"/>
              <a:sym typeface="Jua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800" dirty="0">
                <a:latin typeface="Jua"/>
                <a:ea typeface="Jua"/>
                <a:cs typeface="Jua"/>
                <a:sym typeface="Jua"/>
              </a:rPr>
              <a:t>화학공학</a:t>
            </a:r>
            <a:r>
              <a:rPr lang="en-US" altLang="ko-KR" sz="1800" dirty="0">
                <a:latin typeface="Jua"/>
                <a:ea typeface="Jua"/>
                <a:cs typeface="Jua"/>
                <a:sym typeface="Jua"/>
              </a:rPr>
              <a:t>/</a:t>
            </a:r>
            <a:r>
              <a:rPr lang="ko-KR" altLang="en-US" sz="1800" dirty="0">
                <a:latin typeface="Jua"/>
                <a:ea typeface="Jua"/>
                <a:cs typeface="Jua"/>
                <a:sym typeface="Jua"/>
              </a:rPr>
              <a:t>고분자공학부 장연경</a:t>
            </a:r>
            <a:endParaRPr lang="en-US" altLang="ko-KR" sz="1800" dirty="0">
              <a:latin typeface="Jua"/>
              <a:ea typeface="Jua"/>
              <a:cs typeface="Jua"/>
              <a:sym typeface="Jua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800" dirty="0">
                <a:latin typeface="Jua"/>
                <a:ea typeface="Jua"/>
                <a:cs typeface="Jua"/>
                <a:sym typeface="Jua"/>
              </a:rPr>
              <a:t>전자전기공학부 김진희</a:t>
            </a:r>
            <a:endParaRPr lang="en-US" altLang="ko-KR" sz="1800" dirty="0">
              <a:latin typeface="Jua"/>
              <a:ea typeface="Jua"/>
              <a:cs typeface="Jua"/>
              <a:sym typeface="Jua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800" dirty="0">
                <a:latin typeface="Jua"/>
                <a:ea typeface="Jua"/>
                <a:cs typeface="Jua"/>
                <a:sym typeface="Jua"/>
              </a:rPr>
              <a:t>전자전기공학부 이태호</a:t>
            </a:r>
            <a:endParaRPr lang="en-US" altLang="ko-KR" sz="1800" dirty="0">
              <a:latin typeface="Jua"/>
              <a:ea typeface="Jua"/>
              <a:cs typeface="Jua"/>
              <a:sym typeface="Jua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800" dirty="0">
                <a:latin typeface="Jua"/>
                <a:ea typeface="Jua"/>
                <a:cs typeface="Jua"/>
                <a:sym typeface="Jua"/>
              </a:rPr>
              <a:t>기계공학부 이승엽</a:t>
            </a:r>
            <a:endParaRPr lang="en-US" altLang="ko-KR" sz="1800" dirty="0">
              <a:latin typeface="Jua"/>
              <a:ea typeface="Jua"/>
              <a:cs typeface="Jua"/>
              <a:sym typeface="Jua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800" dirty="0">
                <a:latin typeface="Jua"/>
                <a:ea typeface="Jua"/>
                <a:cs typeface="Jua"/>
                <a:sym typeface="Jua"/>
              </a:rPr>
              <a:t>기계공학부 이재욱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7D0C5-5610-F6F2-845F-718D0F0D8310}"/>
              </a:ext>
            </a:extLst>
          </p:cNvPr>
          <p:cNvPicPr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283" y="5592938"/>
            <a:ext cx="1188000" cy="11880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27EC2-4784-0F99-D658-A9558C1896C1}"/>
              </a:ext>
            </a:extLst>
          </p:cNvPr>
          <p:cNvSpPr txBox="1"/>
          <p:nvPr/>
        </p:nvSpPr>
        <p:spPr>
          <a:xfrm>
            <a:off x="0" y="75415"/>
            <a:ext cx="4873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2022</a:t>
            </a:r>
            <a:r>
              <a:rPr lang="ko-KR" altLang="en-US" sz="1400" b="1" dirty="0"/>
              <a:t>학년도 겨울방학 </a:t>
            </a:r>
            <a:r>
              <a:rPr lang="en-US" altLang="ko-KR" sz="1400" b="1" dirty="0"/>
              <a:t>IoT</a:t>
            </a:r>
            <a:r>
              <a:rPr lang="ko-KR" altLang="en-US" sz="1400" b="1" dirty="0" err="1"/>
              <a:t>창업코딩스쿨</a:t>
            </a:r>
            <a:endParaRPr lang="ko-KR" altLang="en-US" sz="1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14184-CFF3-580A-4E42-F1BB7DA2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35C391-E2BE-CD73-906E-31B17A98F27A}"/>
              </a:ext>
            </a:extLst>
          </p:cNvPr>
          <p:cNvSpPr/>
          <p:nvPr/>
        </p:nvSpPr>
        <p:spPr>
          <a:xfrm>
            <a:off x="171428" y="207550"/>
            <a:ext cx="341792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예시</a:t>
            </a:r>
            <a:r>
              <a:rPr lang="en-US" altLang="ko-KR" sz="1600" b="1" dirty="0"/>
              <a:t>: </a:t>
            </a:r>
            <a:r>
              <a:rPr lang="en-US" altLang="ko-KR" sz="1600" b="1" dirty="0" err="1"/>
              <a:t>Wifi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접속 과정</a:t>
            </a:r>
            <a:endParaRPr lang="ko-KR" altLang="en-US" sz="3200" b="1" dirty="0"/>
          </a:p>
          <a:p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941B72-4043-F690-ED14-9EDF44ADC3F4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EBF826-603B-A452-62DE-65A5E974A4DF}"/>
              </a:ext>
            </a:extLst>
          </p:cNvPr>
          <p:cNvSpPr/>
          <p:nvPr/>
        </p:nvSpPr>
        <p:spPr>
          <a:xfrm>
            <a:off x="357037" y="1508829"/>
            <a:ext cx="5727032" cy="4174926"/>
          </a:xfrm>
          <a:prstGeom prst="rect">
            <a:avLst/>
          </a:prstGeom>
          <a:solidFill>
            <a:srgbClr val="1E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3214"/>
          <a:stretch/>
        </p:blipFill>
        <p:spPr>
          <a:xfrm>
            <a:off x="505949" y="1633869"/>
            <a:ext cx="5429208" cy="38944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EBF826-603B-A452-62DE-65A5E974A4DF}"/>
              </a:ext>
            </a:extLst>
          </p:cNvPr>
          <p:cNvSpPr/>
          <p:nvPr/>
        </p:nvSpPr>
        <p:spPr>
          <a:xfrm>
            <a:off x="6318706" y="2080011"/>
            <a:ext cx="5645004" cy="2491989"/>
          </a:xfrm>
          <a:prstGeom prst="rect">
            <a:avLst/>
          </a:prstGeom>
          <a:solidFill>
            <a:srgbClr val="1E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74" y="2265536"/>
            <a:ext cx="5264468" cy="21209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DC558-FDBA-F271-8582-F883FBB9F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46483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35C391-E2BE-CD73-906E-31B17A98F27A}"/>
              </a:ext>
            </a:extLst>
          </p:cNvPr>
          <p:cNvSpPr/>
          <p:nvPr/>
        </p:nvSpPr>
        <p:spPr>
          <a:xfrm>
            <a:off x="171428" y="207550"/>
            <a:ext cx="412003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예시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초음파 센서 작동 코드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941B72-4043-F690-ED14-9EDF44ADC3F4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EBF826-603B-A452-62DE-65A5E974A4DF}"/>
              </a:ext>
            </a:extLst>
          </p:cNvPr>
          <p:cNvSpPr/>
          <p:nvPr/>
        </p:nvSpPr>
        <p:spPr>
          <a:xfrm>
            <a:off x="399661" y="1168599"/>
            <a:ext cx="6501653" cy="5328000"/>
          </a:xfrm>
          <a:prstGeom prst="rect">
            <a:avLst/>
          </a:prstGeom>
          <a:solidFill>
            <a:srgbClr val="1E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9" y="1281286"/>
            <a:ext cx="4273235" cy="5763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9" y="1970363"/>
            <a:ext cx="5542566" cy="6533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9" y="2736442"/>
            <a:ext cx="6252980" cy="35969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EBF826-603B-A452-62DE-65A5E974A4DF}"/>
              </a:ext>
            </a:extLst>
          </p:cNvPr>
          <p:cNvSpPr/>
          <p:nvPr/>
        </p:nvSpPr>
        <p:spPr>
          <a:xfrm>
            <a:off x="7129549" y="1168599"/>
            <a:ext cx="4699900" cy="5328000"/>
          </a:xfrm>
          <a:prstGeom prst="rect">
            <a:avLst/>
          </a:prstGeom>
          <a:solidFill>
            <a:srgbClr val="1E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D2FAB-490A-92B7-F1C6-C40F8B43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266413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35C391-E2BE-CD73-906E-31B17A98F27A}"/>
              </a:ext>
            </a:extLst>
          </p:cNvPr>
          <p:cNvSpPr/>
          <p:nvPr/>
        </p:nvSpPr>
        <p:spPr>
          <a:xfrm>
            <a:off x="171428" y="207550"/>
            <a:ext cx="456086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예시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시간 비교 후 </a:t>
            </a:r>
            <a:r>
              <a:rPr lang="en-US" altLang="ko-KR" sz="1600" b="1" dirty="0"/>
              <a:t>LED </a:t>
            </a:r>
            <a:r>
              <a:rPr lang="ko-KR" altLang="en-US" sz="1600" b="1" dirty="0"/>
              <a:t>켜고 끄기</a:t>
            </a:r>
            <a:endParaRPr lang="ko-KR" altLang="en-US" sz="3200" b="1" dirty="0"/>
          </a:p>
          <a:p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941B72-4043-F690-ED14-9EDF44ADC3F4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EBF826-603B-A452-62DE-65A5E974A4DF}"/>
              </a:ext>
            </a:extLst>
          </p:cNvPr>
          <p:cNvSpPr/>
          <p:nvPr/>
        </p:nvSpPr>
        <p:spPr>
          <a:xfrm>
            <a:off x="399661" y="1168599"/>
            <a:ext cx="4701728" cy="5328000"/>
          </a:xfrm>
          <a:prstGeom prst="rect">
            <a:avLst/>
          </a:prstGeom>
          <a:solidFill>
            <a:srgbClr val="1E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1" y="1304881"/>
            <a:ext cx="4352992" cy="5062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EBF826-603B-A452-62DE-65A5E974A4DF}"/>
              </a:ext>
            </a:extLst>
          </p:cNvPr>
          <p:cNvSpPr/>
          <p:nvPr/>
        </p:nvSpPr>
        <p:spPr>
          <a:xfrm>
            <a:off x="6648285" y="1168599"/>
            <a:ext cx="4699900" cy="5328000"/>
          </a:xfrm>
          <a:prstGeom prst="rect">
            <a:avLst/>
          </a:prstGeom>
          <a:solidFill>
            <a:srgbClr val="1E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95D91-4B9C-8816-66E6-60596810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37481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35C391-E2BE-CD73-906E-31B17A98F27A}"/>
              </a:ext>
            </a:extLst>
          </p:cNvPr>
          <p:cNvSpPr/>
          <p:nvPr/>
        </p:nvSpPr>
        <p:spPr>
          <a:xfrm>
            <a:off x="171428" y="207550"/>
            <a:ext cx="29498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예시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변수 지정</a:t>
            </a:r>
            <a:endParaRPr lang="ko-KR" altLang="en-US" sz="3200" b="1" dirty="0"/>
          </a:p>
          <a:p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941B72-4043-F690-ED14-9EDF44ADC3F4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EBF826-603B-A452-62DE-65A5E974A4DF}"/>
              </a:ext>
            </a:extLst>
          </p:cNvPr>
          <p:cNvSpPr/>
          <p:nvPr/>
        </p:nvSpPr>
        <p:spPr>
          <a:xfrm>
            <a:off x="322657" y="1223213"/>
            <a:ext cx="6617157" cy="5225713"/>
          </a:xfrm>
          <a:prstGeom prst="rect">
            <a:avLst/>
          </a:prstGeom>
          <a:solidFill>
            <a:srgbClr val="1E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5" y="1306702"/>
            <a:ext cx="6417437" cy="5052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47823" y="1223213"/>
            <a:ext cx="43313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led[3] : </a:t>
            </a:r>
            <a:r>
              <a:rPr lang="ko-KR" altLang="en-US" sz="2400" dirty="0"/>
              <a:t>약통 </a:t>
            </a:r>
            <a:r>
              <a:rPr lang="en-US" altLang="ko-KR" sz="2400" dirty="0" err="1"/>
              <a:t>a,b,c</a:t>
            </a:r>
            <a:r>
              <a:rPr lang="en-US" altLang="ko-KR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Buzzbuzz</a:t>
            </a:r>
            <a:r>
              <a:rPr lang="en-US" altLang="ko-KR" sz="2400" dirty="0"/>
              <a:t> : </a:t>
            </a:r>
            <a:r>
              <a:rPr lang="ko-KR" altLang="en-US" sz="2400" dirty="0" err="1"/>
              <a:t>부저</a:t>
            </a:r>
            <a:r>
              <a:rPr lang="ko-KR" altLang="en-US" sz="2400" dirty="0"/>
              <a:t> 센서 변수 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Control[3] : </a:t>
            </a:r>
            <a:r>
              <a:rPr lang="ko-KR" altLang="en-US" sz="2400" dirty="0"/>
              <a:t>실제로 </a:t>
            </a:r>
            <a:r>
              <a:rPr lang="ko-KR" altLang="en-US" sz="2400" dirty="0" err="1"/>
              <a:t>열려야하는</a:t>
            </a:r>
            <a:r>
              <a:rPr lang="ko-KR" altLang="en-US" sz="2400" dirty="0"/>
              <a:t> 약통을 가리킴 </a:t>
            </a:r>
            <a:r>
              <a:rPr lang="en-US" altLang="ko-KR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Timeis_ok</a:t>
            </a:r>
            <a:r>
              <a:rPr lang="en-US" altLang="ko-KR" sz="2400" dirty="0"/>
              <a:t> : </a:t>
            </a:r>
            <a:r>
              <a:rPr lang="ko-KR" altLang="en-US" sz="2400" dirty="0"/>
              <a:t>현재 시간과 복약 시간이 같을 때 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Distance_ok</a:t>
            </a:r>
            <a:r>
              <a:rPr lang="en-US" altLang="ko-KR" sz="2400" dirty="0"/>
              <a:t> : </a:t>
            </a:r>
            <a:r>
              <a:rPr lang="ko-KR" altLang="en-US" sz="2400" dirty="0"/>
              <a:t>초음파 센서가</a:t>
            </a:r>
            <a:r>
              <a:rPr lang="en-US" altLang="ko-KR" sz="2400" dirty="0"/>
              <a:t> 30cm </a:t>
            </a:r>
            <a:r>
              <a:rPr lang="ko-KR" altLang="en-US" sz="2400" dirty="0"/>
              <a:t>이하를 감지했을 때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54244-6148-E221-CA05-16946BB33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409103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5D4D1A-96FF-CC3B-5420-238972260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2" b="46776"/>
          <a:stretch/>
        </p:blipFill>
        <p:spPr>
          <a:xfrm>
            <a:off x="4633197" y="1131015"/>
            <a:ext cx="6392625" cy="21114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AE8574-43FD-C211-66C3-17071E553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81" y="1131015"/>
            <a:ext cx="3952875" cy="3028950"/>
          </a:xfrm>
          <a:prstGeom prst="rect">
            <a:avLst/>
          </a:prstGeom>
        </p:spPr>
      </p:pic>
      <p:sp>
        <p:nvSpPr>
          <p:cNvPr id="7" name="Google Shape;136;g15a4f9ec19f_0_6">
            <a:extLst>
              <a:ext uri="{FF2B5EF4-FFF2-40B4-BE49-F238E27FC236}">
                <a16:creationId xmlns:a16="http://schemas.microsoft.com/office/drawing/2014/main" id="{3BB671E1-5157-61ED-E8EC-DA3A4F8562DA}"/>
              </a:ext>
            </a:extLst>
          </p:cNvPr>
          <p:cNvSpPr txBox="1"/>
          <p:nvPr/>
        </p:nvSpPr>
        <p:spPr>
          <a:xfrm>
            <a:off x="532581" y="4363745"/>
            <a:ext cx="402989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 dirty="0">
                <a:latin typeface="나눔고딕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2400" b="1" dirty="0">
                <a:latin typeface="나눔고딕"/>
                <a:ea typeface="Malgun Gothic"/>
                <a:cs typeface="Malgun Gothic"/>
                <a:sym typeface="Malgun Gothic"/>
              </a:rPr>
              <a:t>타이머 기반 스마트 약통</a:t>
            </a:r>
            <a:endParaRPr lang="en-US" altLang="ko-KR" sz="2400" b="1" dirty="0">
              <a:latin typeface="나눔고딕"/>
              <a:ea typeface="나눔고딕"/>
              <a:cs typeface="Malgun Gothic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08CB51-1878-1917-6592-061F9D277B62}"/>
              </a:ext>
            </a:extLst>
          </p:cNvPr>
          <p:cNvSpPr/>
          <p:nvPr/>
        </p:nvSpPr>
        <p:spPr>
          <a:xfrm>
            <a:off x="171428" y="207550"/>
            <a:ext cx="185820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 특허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B0C4F32-9A7D-D0B7-615B-DFA68089D85E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882523" y="3654973"/>
            <a:ext cx="7131677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한종류의 알약을 보충하는 형식</a:t>
            </a:r>
            <a:endParaRPr lang="en-US" altLang="ko-KR" sz="2400" b="1" kern="0" noProof="1">
              <a:latin typeface="Malgun Gothic"/>
              <a:ea typeface="Malgun Gothic"/>
              <a:cs typeface="함초롬바탕" panose="0203060400010101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 </a:t>
            </a:r>
            <a:r>
              <a:rPr lang="ko-KR" altLang="en-US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다양한 종류의 알약을 제공하지 못함</a:t>
            </a:r>
            <a:endParaRPr lang="en-US" altLang="ko-KR" sz="2400" b="1" kern="0" noProof="1">
              <a:latin typeface="Malgun Gothic"/>
              <a:ea typeface="Malgun Gothic"/>
              <a:cs typeface="함초롬바탕" panose="0203060400010101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 </a:t>
            </a:r>
            <a:r>
              <a:rPr lang="ko-KR" altLang="en-US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다양한 알약을 보충하더라도</a:t>
            </a:r>
            <a:r>
              <a:rPr lang="en-US" altLang="ko-KR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, </a:t>
            </a:r>
            <a:r>
              <a:rPr lang="ko-KR" altLang="en-US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노령인이 무엇을 먹어야 할지 구분하지 못할 가능성 존재</a:t>
            </a:r>
            <a:endParaRPr lang="en-US" altLang="ko-KR" sz="2400" b="1" kern="0" noProof="1">
              <a:latin typeface="Malgun Gothic"/>
              <a:ea typeface="Malgun Gothic"/>
              <a:cs typeface="함초롬바탕" panose="02030604000101010101" pitchFamily="18" charset="-127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E134F-8FD1-E80E-7FC0-F337760DB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273544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D08CB51-1878-1917-6592-061F9D277B62}"/>
              </a:ext>
            </a:extLst>
          </p:cNvPr>
          <p:cNvSpPr/>
          <p:nvPr/>
        </p:nvSpPr>
        <p:spPr>
          <a:xfrm>
            <a:off x="171428" y="207550"/>
            <a:ext cx="185820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기존 특허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B0C4F32-9A7D-D0B7-615B-DFA68089D85E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A27BAFB-A106-459D-3C03-EB8655D3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810" y="1323975"/>
            <a:ext cx="60579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2A90FE-066F-70D9-41C1-D68D9FC2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1" y="1549789"/>
            <a:ext cx="2781311" cy="3494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36;g15a4f9ec19f_0_6">
            <a:extLst>
              <a:ext uri="{FF2B5EF4-FFF2-40B4-BE49-F238E27FC236}">
                <a16:creationId xmlns:a16="http://schemas.microsoft.com/office/drawing/2014/main" id="{42FF3CA2-2222-8214-0A20-3B1C81E4E13A}"/>
              </a:ext>
            </a:extLst>
          </p:cNvPr>
          <p:cNvSpPr txBox="1"/>
          <p:nvPr/>
        </p:nvSpPr>
        <p:spPr>
          <a:xfrm>
            <a:off x="159454" y="5307003"/>
            <a:ext cx="39633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 dirty="0">
                <a:latin typeface="나눔고딕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2400" b="1" dirty="0">
                <a:latin typeface="나눔고딕"/>
                <a:ea typeface="Malgun Gothic"/>
                <a:cs typeface="Malgun Gothic"/>
                <a:sym typeface="Malgun Gothic"/>
              </a:rPr>
              <a:t>타이머 기반 스마트 약통</a:t>
            </a:r>
            <a:endParaRPr lang="en-US" altLang="ko-KR" sz="2400" b="1" dirty="0">
              <a:latin typeface="나눔고딕"/>
              <a:ea typeface="나눔고딕"/>
              <a:cs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22810" y="3684538"/>
            <a:ext cx="7650090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타이머를 설정해서</a:t>
            </a:r>
            <a:r>
              <a:rPr lang="en-US" altLang="ko-KR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, </a:t>
            </a:r>
            <a:r>
              <a:rPr lang="ko-KR" altLang="en-US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알약이 나오는 시간을 설정</a:t>
            </a:r>
            <a:endParaRPr lang="en-US" altLang="ko-KR" sz="2400" b="1" kern="0" noProof="1">
              <a:latin typeface="Malgun Gothic"/>
              <a:ea typeface="Malgun Gothic"/>
              <a:cs typeface="함초롬바탕" panose="02030604000101010101" pitchFamily="18" charset="-127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알약 배출시 알람이 없음</a:t>
            </a:r>
            <a:r>
              <a:rPr lang="en-US" altLang="ko-KR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 </a:t>
            </a:r>
            <a:r>
              <a:rPr lang="ko-KR" altLang="en-US" sz="2400" b="1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기계에 부착된 타이머를 조정해 직접 알람을 맞춰 줘야 하는 불편함</a:t>
            </a:r>
            <a:endParaRPr lang="en-US" altLang="ko-KR" sz="2400" b="1" kern="0" noProof="1">
              <a:latin typeface="Malgun Gothic"/>
              <a:ea typeface="Malgun Gothic"/>
              <a:cs typeface="함초롬바탕" panose="02030604000101010101" pitchFamily="18" charset="-12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0381-5C86-0FB6-F615-DD2FCE9A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263975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D08CB51-1878-1917-6592-061F9D277B62}"/>
              </a:ext>
            </a:extLst>
          </p:cNvPr>
          <p:cNvSpPr/>
          <p:nvPr/>
        </p:nvSpPr>
        <p:spPr>
          <a:xfrm>
            <a:off x="171428" y="207550"/>
            <a:ext cx="405110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새로운 아이디어 고안</a:t>
            </a:r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B0C4F32-9A7D-D0B7-615B-DFA68089D85E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평행 사변형 5"/>
          <p:cNvSpPr/>
          <p:nvPr/>
        </p:nvSpPr>
        <p:spPr>
          <a:xfrm>
            <a:off x="956266" y="3244998"/>
            <a:ext cx="6477802" cy="206943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0708" y="2695281"/>
            <a:ext cx="1568918" cy="16555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49787" y="4801612"/>
            <a:ext cx="3493969" cy="72349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99456" y="3121042"/>
            <a:ext cx="972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B</a:t>
            </a:r>
            <a:endParaRPr lang="ko-KR" altLang="en-US" sz="4000" dirty="0"/>
          </a:p>
        </p:txBody>
      </p:sp>
      <p:sp>
        <p:nvSpPr>
          <p:cNvPr id="19" name="직사각형 18"/>
          <p:cNvSpPr/>
          <p:nvPr/>
        </p:nvSpPr>
        <p:spPr>
          <a:xfrm>
            <a:off x="5369448" y="2695281"/>
            <a:ext cx="1568918" cy="16555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58196" y="3121042"/>
            <a:ext cx="972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C</a:t>
            </a:r>
            <a:endParaRPr lang="ko-KR" altLang="en-US" sz="4000" dirty="0"/>
          </a:p>
        </p:txBody>
      </p:sp>
      <p:sp>
        <p:nvSpPr>
          <p:cNvPr id="21" name="직사각형 20"/>
          <p:cNvSpPr/>
          <p:nvPr/>
        </p:nvSpPr>
        <p:spPr>
          <a:xfrm>
            <a:off x="1459185" y="2695281"/>
            <a:ext cx="1568918" cy="16555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47933" y="3121042"/>
            <a:ext cx="972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A</a:t>
            </a:r>
            <a:endParaRPr lang="ko-KR" altLang="en-US" sz="4000" dirty="0"/>
          </a:p>
        </p:txBody>
      </p:sp>
      <p:sp>
        <p:nvSpPr>
          <p:cNvPr id="23" name="화살표: 오른쪽 12">
            <a:extLst>
              <a:ext uri="{FF2B5EF4-FFF2-40B4-BE49-F238E27FC236}">
                <a16:creationId xmlns:a16="http://schemas.microsoft.com/office/drawing/2014/main" id="{EF313762-61D4-AD01-FFCB-E2442659D85F}"/>
              </a:ext>
            </a:extLst>
          </p:cNvPr>
          <p:cNvSpPr/>
          <p:nvPr/>
        </p:nvSpPr>
        <p:spPr>
          <a:xfrm rot="1462362">
            <a:off x="5073857" y="5502901"/>
            <a:ext cx="847417" cy="29196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B3F0B0-80B6-0070-2F54-2EA7C66FB771}"/>
              </a:ext>
            </a:extLst>
          </p:cNvPr>
          <p:cNvSpPr/>
          <p:nvPr/>
        </p:nvSpPr>
        <p:spPr>
          <a:xfrm>
            <a:off x="1117722" y="2377542"/>
            <a:ext cx="6058068" cy="22133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" name="직사각형 24"/>
          <p:cNvSpPr/>
          <p:nvPr/>
        </p:nvSpPr>
        <p:spPr>
          <a:xfrm>
            <a:off x="763779" y="1223622"/>
            <a:ext cx="6862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400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분리된 약통을 사용하여</a:t>
            </a:r>
            <a:r>
              <a:rPr lang="en-US" altLang="ko-KR" sz="2400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, </a:t>
            </a:r>
            <a:r>
              <a:rPr lang="ko-KR" altLang="en-US" sz="2400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약 종류를 다르게 제공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248247" y="5502218"/>
            <a:ext cx="36984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2400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사용자의 움직임 감지 후 </a:t>
            </a:r>
            <a:endParaRPr lang="en-US" altLang="ko-KR" sz="2400" kern="0" noProof="1">
              <a:latin typeface="Malgun Gothic"/>
              <a:ea typeface="Malgun Gothic"/>
              <a:cs typeface="함초롬바탕" panose="02030604000101010101" pitchFamily="18" charset="-127"/>
            </a:endParaRPr>
          </a:p>
          <a:p>
            <a:pPr algn="just"/>
            <a:r>
              <a:rPr lang="ko-KR" altLang="en-US" sz="2400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자동으로 열리도록 설정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B3F0B0-80B6-0070-2F54-2EA7C66FB771}"/>
              </a:ext>
            </a:extLst>
          </p:cNvPr>
          <p:cNvSpPr/>
          <p:nvPr/>
        </p:nvSpPr>
        <p:spPr>
          <a:xfrm>
            <a:off x="956266" y="2124913"/>
            <a:ext cx="2360364" cy="279628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직사각형 28"/>
          <p:cNvSpPr/>
          <p:nvPr/>
        </p:nvSpPr>
        <p:spPr>
          <a:xfrm>
            <a:off x="699211" y="5101655"/>
            <a:ext cx="3669594" cy="713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400" kern="0" noProof="1">
                <a:latin typeface="Malgun Gothic"/>
                <a:ea typeface="Malgun Gothic"/>
                <a:cs typeface="+mn-lt"/>
              </a:rPr>
              <a:t>알약 배출시 부저가 울림</a:t>
            </a:r>
            <a:endParaRPr lang="en-US" altLang="ko-KR" sz="2400" kern="0" noProof="1">
              <a:latin typeface="Malgun Gothic"/>
              <a:ea typeface="Malgun Gothic"/>
              <a:cs typeface="+mn-lt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9177BEF-2EF8-7A05-7CC6-EE9E0E83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64" y="1042725"/>
            <a:ext cx="2870933" cy="33555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8147892" y="4436312"/>
            <a:ext cx="5829702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400" kern="0" noProof="1">
                <a:latin typeface="Malgun Gothic"/>
                <a:ea typeface="Malgun Gothic"/>
                <a:cs typeface="함초롬바탕" panose="02030604000101010101" pitchFamily="18" charset="-127"/>
              </a:rPr>
              <a:t>어플로 복약 정보 입력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9A16D7-F5EE-2C57-50B3-AEE21F49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8906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/>
      <p:bldP spid="27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선과 재무 기호가 있는 추상적인 디자인">
            <a:extLst>
              <a:ext uri="{FF2B5EF4-FFF2-40B4-BE49-F238E27FC236}">
                <a16:creationId xmlns:a16="http://schemas.microsoft.com/office/drawing/2014/main" id="{870113DF-D8CA-58D4-966C-EE5DD5FB8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0400" b="50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62B43A-3935-1B2A-42A9-CC58F095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2023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학년도 겨울방학 </a:t>
            </a:r>
            <a:r>
              <a:rPr lang="en-US" altLang="ko-KR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IoT </a:t>
            </a:r>
            <a:r>
              <a:rPr lang="ko-KR" alt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창업코딩스쿨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70BA8-81BB-7583-5E7C-2076D602F3B6}"/>
              </a:ext>
            </a:extLst>
          </p:cNvPr>
          <p:cNvSpPr txBox="1"/>
          <p:nvPr/>
        </p:nvSpPr>
        <p:spPr>
          <a:xfrm>
            <a:off x="11117943" y="-580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B27CC-D78C-99DF-703B-51CA39D50C58}"/>
              </a:ext>
            </a:extLst>
          </p:cNvPr>
          <p:cNvSpPr txBox="1"/>
          <p:nvPr/>
        </p:nvSpPr>
        <p:spPr>
          <a:xfrm>
            <a:off x="2921000" y="2754611"/>
            <a:ext cx="6350000" cy="923330"/>
          </a:xfrm>
          <a:prstGeom prst="rect">
            <a:avLst/>
          </a:prstGeom>
          <a:solidFill>
            <a:srgbClr val="262626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전체 시스템 설명</a:t>
            </a:r>
            <a:endParaRPr lang="en-KR" sz="5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0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C53470-E880-D89B-601F-E19A322B7EEA}"/>
              </a:ext>
            </a:extLst>
          </p:cNvPr>
          <p:cNvSpPr/>
          <p:nvPr/>
        </p:nvSpPr>
        <p:spPr>
          <a:xfrm>
            <a:off x="171428" y="207550"/>
            <a:ext cx="32757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overview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A8EEB6-5FEF-FAD2-D874-6CFAE5A91FFE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E4CF551-17AE-8DDA-C8C6-C4956DEDD904}"/>
              </a:ext>
            </a:extLst>
          </p:cNvPr>
          <p:cNvGrpSpPr/>
          <p:nvPr/>
        </p:nvGrpSpPr>
        <p:grpSpPr>
          <a:xfrm>
            <a:off x="992238" y="1375702"/>
            <a:ext cx="6092724" cy="4768848"/>
            <a:chOff x="549376" y="953559"/>
            <a:chExt cx="6943518" cy="540279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177BEF-2EF8-7A05-7CC6-EE9E0E83C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76" y="3518767"/>
              <a:ext cx="1996526" cy="283758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9F7C359-3F43-C531-165F-75B91FAFC469}"/>
                </a:ext>
              </a:extLst>
            </p:cNvPr>
            <p:cNvGrpSpPr/>
            <p:nvPr/>
          </p:nvGrpSpPr>
          <p:grpSpPr>
            <a:xfrm>
              <a:off x="3383368" y="953559"/>
              <a:ext cx="3811516" cy="1858022"/>
              <a:chOff x="5214551" y="2965621"/>
              <a:chExt cx="5890054" cy="2837583"/>
            </a:xfrm>
            <a:solidFill>
              <a:srgbClr val="1E355F"/>
            </a:solidFill>
          </p:grpSpPr>
          <p:sp>
            <p:nvSpPr>
              <p:cNvPr id="9" name="생각 풍선: 구름 모양 8">
                <a:extLst>
                  <a:ext uri="{FF2B5EF4-FFF2-40B4-BE49-F238E27FC236}">
                    <a16:creationId xmlns:a16="http://schemas.microsoft.com/office/drawing/2014/main" id="{E69E19E3-1F71-9BD7-D41F-5E24C803179F}"/>
                  </a:ext>
                </a:extLst>
              </p:cNvPr>
              <p:cNvSpPr/>
              <p:nvPr/>
            </p:nvSpPr>
            <p:spPr>
              <a:xfrm>
                <a:off x="5214551" y="2965621"/>
                <a:ext cx="5890054" cy="2837583"/>
              </a:xfrm>
              <a:prstGeom prst="cloudCallout">
                <a:avLst>
                  <a:gd name="adj1" fmla="val -32691"/>
                  <a:gd name="adj2" fmla="val 37415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3C93216-7889-82AB-F277-624ACA68F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3610747"/>
                <a:ext cx="3945796" cy="1429738"/>
              </a:xfrm>
              <a:prstGeom prst="rect">
                <a:avLst/>
              </a:prstGeom>
              <a:grpFill/>
            </p:spPr>
          </p:pic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EF313762-61D4-AD01-FFCB-E2442659D85F}"/>
                </a:ext>
              </a:extLst>
            </p:cNvPr>
            <p:cNvSpPr/>
            <p:nvPr/>
          </p:nvSpPr>
          <p:spPr>
            <a:xfrm rot="19675857">
              <a:off x="2723189" y="2929273"/>
              <a:ext cx="847417" cy="29196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B3CD8479-F07C-E027-F114-ADECD19D08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00" b="10951"/>
            <a:stretch/>
          </p:blipFill>
          <p:spPr bwMode="auto">
            <a:xfrm>
              <a:off x="4059220" y="3792070"/>
              <a:ext cx="3433674" cy="2494518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B97A5A75-EECD-579E-E369-7A62118FAFA9}"/>
                </a:ext>
              </a:extLst>
            </p:cNvPr>
            <p:cNvSpPr/>
            <p:nvPr/>
          </p:nvSpPr>
          <p:spPr>
            <a:xfrm rot="5400000">
              <a:off x="5116043" y="3230548"/>
              <a:ext cx="691560" cy="29196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06EBDBF-1370-72DA-7975-2926F28A7050}"/>
                </a:ext>
              </a:extLst>
            </p:cNvPr>
            <p:cNvSpPr/>
            <p:nvPr/>
          </p:nvSpPr>
          <p:spPr>
            <a:xfrm>
              <a:off x="1325304" y="2886245"/>
              <a:ext cx="444670" cy="40604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1</a:t>
              </a:r>
              <a:endParaRPr lang="ko-KR" altLang="en-US" b="1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8EA42DD-4BC0-CFDC-3F8E-99D6972FFB01}"/>
                </a:ext>
              </a:extLst>
            </p:cNvPr>
            <p:cNvSpPr/>
            <p:nvPr/>
          </p:nvSpPr>
          <p:spPr>
            <a:xfrm>
              <a:off x="5776057" y="3101998"/>
              <a:ext cx="444670" cy="40604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3</a:t>
              </a:r>
              <a:endParaRPr lang="ko-KR" altLang="en-US" b="1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D728CC8-1900-5CC7-0CC0-446E1EEA2392}"/>
                </a:ext>
              </a:extLst>
            </p:cNvPr>
            <p:cNvSpPr/>
            <p:nvPr/>
          </p:nvSpPr>
          <p:spPr>
            <a:xfrm>
              <a:off x="2624746" y="2480196"/>
              <a:ext cx="444670" cy="40604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2</a:t>
              </a:r>
              <a:endParaRPr lang="ko-KR" altLang="en-US" b="1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752A689-0FAC-B800-0271-7F686AC2063D}"/>
                </a:ext>
              </a:extLst>
            </p:cNvPr>
            <p:cNvSpPr/>
            <p:nvPr/>
          </p:nvSpPr>
          <p:spPr>
            <a:xfrm>
              <a:off x="4038600" y="4015037"/>
              <a:ext cx="444670" cy="40604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4</a:t>
              </a:r>
              <a:endParaRPr lang="ko-KR" altLang="en-US" b="1" dirty="0"/>
            </a:p>
          </p:txBody>
        </p:sp>
      </p:grpSp>
      <p:graphicFrame>
        <p:nvGraphicFramePr>
          <p:cNvPr id="12292" name="내용 개체 틀 2">
            <a:extLst>
              <a:ext uri="{FF2B5EF4-FFF2-40B4-BE49-F238E27FC236}">
                <a16:creationId xmlns:a16="http://schemas.microsoft.com/office/drawing/2014/main" id="{48B33D9C-00BF-055A-2E5D-136589295F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577779"/>
              </p:ext>
            </p:extLst>
          </p:nvPr>
        </p:nvGraphicFramePr>
        <p:xfrm>
          <a:off x="7800401" y="1876595"/>
          <a:ext cx="4114801" cy="4056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973B15-DEFB-930D-B157-E2241BB0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</p:spTree>
    <p:extLst>
      <p:ext uri="{BB962C8B-B14F-4D97-AF65-F5344CB8AC3E}">
        <p14:creationId xmlns:p14="http://schemas.microsoft.com/office/powerpoint/2010/main" val="158775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C53470-E880-D89B-601F-E19A322B7EEA}"/>
              </a:ext>
            </a:extLst>
          </p:cNvPr>
          <p:cNvSpPr/>
          <p:nvPr/>
        </p:nvSpPr>
        <p:spPr>
          <a:xfrm>
            <a:off x="171428" y="207550"/>
            <a:ext cx="6696097" cy="10464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n-US" altLang="ko-KR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ko-KR" altLang="ko-KR" sz="3200" b="1" dirty="0"/>
              <a:t> </a:t>
            </a:r>
            <a:r>
              <a:rPr lang="ko-KR" altLang="ko-KR" sz="3200" b="1" dirty="0" err="1"/>
              <a:t>어플</a:t>
            </a:r>
            <a:r>
              <a:rPr lang="ko-KR" altLang="ko-KR" sz="3200" b="1" dirty="0"/>
              <a:t> 통해 약 지급 일정</a:t>
            </a:r>
            <a:r>
              <a:rPr lang="en-US" altLang="ko-KR" sz="3200" b="1" dirty="0"/>
              <a:t> </a:t>
            </a:r>
            <a:r>
              <a:rPr lang="ko-KR" altLang="ko-KR" sz="3200" b="1" dirty="0"/>
              <a:t>설정</a:t>
            </a:r>
            <a:endParaRPr lang="en-US" altLang="ko-KR" sz="3200" b="1" dirty="0"/>
          </a:p>
          <a:p>
            <a:endParaRPr lang="en-US" altLang="ko-KR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A8EEB6-5FEF-FAD2-D874-6CFAE5A91FFE}"/>
              </a:ext>
            </a:extLst>
          </p:cNvPr>
          <p:cNvCxnSpPr>
            <a:cxnSpLocks/>
          </p:cNvCxnSpPr>
          <p:nvPr/>
        </p:nvCxnSpPr>
        <p:spPr>
          <a:xfrm flipH="1">
            <a:off x="119818" y="858189"/>
            <a:ext cx="7486759" cy="0"/>
          </a:xfrm>
          <a:prstGeom prst="line">
            <a:avLst/>
          </a:prstGeom>
          <a:ln w="38100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67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69177BEF-2EF8-7A05-7CC6-EE9E0E83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62" y="1547518"/>
            <a:ext cx="2745879" cy="45153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CD5B4E-898D-55C6-D90D-D4BE4C60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</a:t>
            </a:r>
            <a:r>
              <a:rPr lang="ko-KR" altLang="en-US"/>
              <a:t>학년도 겨울방학 </a:t>
            </a:r>
            <a:r>
              <a:rPr lang="en-US" altLang="ko-KR"/>
              <a:t>IoT </a:t>
            </a:r>
            <a:r>
              <a:rPr lang="ko-KR" altLang="en-US"/>
              <a:t>창업코딩스쿨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CC8CE-88E5-6BF9-5750-5D7F4AC8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722" y="2355203"/>
            <a:ext cx="2899933" cy="289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A18321-8E58-3631-D379-9E90B098F9D6}"/>
              </a:ext>
            </a:extLst>
          </p:cNvPr>
          <p:cNvGrpSpPr/>
          <p:nvPr/>
        </p:nvGrpSpPr>
        <p:grpSpPr>
          <a:xfrm>
            <a:off x="4090640" y="2709981"/>
            <a:ext cx="4062760" cy="2190378"/>
            <a:chOff x="4038599" y="2743202"/>
            <a:chExt cx="4062760" cy="219037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741638F9-8211-CB9D-48DB-5DA93D0F63F2}"/>
                </a:ext>
              </a:extLst>
            </p:cNvPr>
            <p:cNvSpPr/>
            <p:nvPr/>
          </p:nvSpPr>
          <p:spPr>
            <a:xfrm flipH="1">
              <a:off x="4038599" y="2743202"/>
              <a:ext cx="3924661" cy="2190378"/>
            </a:xfrm>
            <a:prstGeom prst="rightArrow">
              <a:avLst>
                <a:gd name="adj1" fmla="val 70820"/>
                <a:gd name="adj2" fmla="val 402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3942DC-01A4-650A-DBF3-18F5A4D9FF3E}"/>
                </a:ext>
              </a:extLst>
            </p:cNvPr>
            <p:cNvSpPr txBox="1"/>
            <p:nvPr/>
          </p:nvSpPr>
          <p:spPr>
            <a:xfrm>
              <a:off x="4533020" y="3261310"/>
              <a:ext cx="356833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b="1">
                  <a:solidFill>
                    <a:schemeClr val="bg1"/>
                  </a:solidFill>
                </a:rPr>
                <a:t>요일마다 약 정보 입력</a:t>
              </a:r>
              <a:endParaRPr lang="en-US" altLang="ko-KR" sz="23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300" b="1">
                  <a:solidFill>
                    <a:schemeClr val="bg1"/>
                  </a:solidFill>
                </a:rPr>
                <a:t>+</a:t>
              </a:r>
            </a:p>
            <a:p>
              <a:pPr algn="ctr"/>
              <a:r>
                <a:rPr lang="ko-KR" altLang="en-US" sz="2300" b="1">
                  <a:solidFill>
                    <a:schemeClr val="bg1"/>
                  </a:solidFill>
                </a:rPr>
                <a:t>복약 시간 설정 </a:t>
              </a:r>
              <a:endParaRPr lang="en-KR" sz="23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498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713</Words>
  <Application>Microsoft Macintosh PowerPoint</Application>
  <PresentationFormat>Widescreen</PresentationFormat>
  <Paragraphs>158</Paragraphs>
  <Slides>34</Slides>
  <Notes>4</Notes>
  <HiddenSlides>3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Jua</vt:lpstr>
      <vt:lpstr>맑은 고딕</vt:lpstr>
      <vt:lpstr>맑은 고딕</vt:lpstr>
      <vt:lpstr>나눔고딕</vt:lpstr>
      <vt:lpstr>Arial</vt:lpstr>
      <vt:lpstr>Calibri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이재욱</dc:creator>
  <cp:lastModifiedBy>김진희</cp:lastModifiedBy>
  <cp:revision>66</cp:revision>
  <dcterms:created xsi:type="dcterms:W3CDTF">2023-01-16T20:41:06Z</dcterms:created>
  <dcterms:modified xsi:type="dcterms:W3CDTF">2023-01-17T06:50:00Z</dcterms:modified>
</cp:coreProperties>
</file>